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9" r:id="rId4"/>
    <p:sldId id="262" r:id="rId5"/>
    <p:sldId id="264" r:id="rId6"/>
    <p:sldId id="261" r:id="rId7"/>
    <p:sldId id="266" r:id="rId8"/>
    <p:sldId id="270" r:id="rId9"/>
    <p:sldId id="268" r:id="rId10"/>
    <p:sldId id="274" r:id="rId11"/>
    <p:sldId id="272" r:id="rId12"/>
  </p:sldIdLst>
  <p:sldSz cx="9144000" cy="6858000" type="screen4x3"/>
  <p:notesSz cx="7104063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9500"/>
    <a:srgbClr val="336699"/>
    <a:srgbClr val="006F96"/>
    <a:srgbClr val="6E95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10" autoAdjust="0"/>
    <p:restoredTop sz="94638" autoAdjust="0"/>
  </p:normalViewPr>
  <p:slideViewPr>
    <p:cSldViewPr>
      <p:cViewPr>
        <p:scale>
          <a:sx n="84" d="100"/>
          <a:sy n="84" d="100"/>
        </p:scale>
        <p:origin x="-1014" y="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Classeur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Classeur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Classeur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Classeur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r">
              <a:defRPr/>
            </a:pPr>
            <a:r>
              <a:rPr lang="en-US" sz="1000" b="1" dirty="0" err="1"/>
              <a:t>diagramme</a:t>
            </a:r>
            <a:r>
              <a:rPr lang="en-US" sz="1000" b="1" dirty="0"/>
              <a:t> de </a:t>
            </a:r>
            <a:r>
              <a:rPr lang="en-US" sz="1000" b="1" dirty="0" err="1"/>
              <a:t>consommation</a:t>
            </a:r>
            <a:endParaRPr lang="en-US" sz="1000" b="1" dirty="0"/>
          </a:p>
        </c:rich>
      </c:tx>
      <c:layout>
        <c:manualLayout>
          <c:xMode val="edge"/>
          <c:yMode val="edge"/>
          <c:x val="0.27031777959155595"/>
          <c:y val="0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Feuil1!$C$6</c:f>
              <c:strCache>
                <c:ptCount val="1"/>
                <c:pt idx="0">
                  <c:v>Consommation annuelle (L)</c:v>
                </c:pt>
              </c:strCache>
            </c:strRef>
          </c:tx>
          <c:invertIfNegative val="0"/>
          <c:cat>
            <c:strRef>
              <c:f>Feuil1!$D$5:$E$5</c:f>
              <c:strCache>
                <c:ptCount val="2"/>
                <c:pt idx="0">
                  <c:v>Mécanisme classique</c:v>
                </c:pt>
                <c:pt idx="1">
                  <c:v>Mécanisme à deux boutons </c:v>
                </c:pt>
              </c:strCache>
            </c:strRef>
          </c:cat>
          <c:val>
            <c:numRef>
              <c:f>Feuil1!$D$6:$E$6</c:f>
              <c:numCache>
                <c:formatCode>General</c:formatCode>
                <c:ptCount val="2"/>
                <c:pt idx="0">
                  <c:v>232848</c:v>
                </c:pt>
                <c:pt idx="1">
                  <c:v>116424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8009856"/>
        <c:axId val="189338752"/>
      </c:barChart>
      <c:catAx>
        <c:axId val="188009856"/>
        <c:scaling>
          <c:orientation val="minMax"/>
        </c:scaling>
        <c:delete val="0"/>
        <c:axPos val="b"/>
        <c:majorTickMark val="out"/>
        <c:minorTickMark val="none"/>
        <c:tickLblPos val="nextTo"/>
        <c:crossAx val="189338752"/>
        <c:crosses val="autoZero"/>
        <c:auto val="1"/>
        <c:lblAlgn val="ctr"/>
        <c:lblOffset val="100"/>
        <c:noMultiLvlLbl val="0"/>
      </c:catAx>
      <c:valAx>
        <c:axId val="1893387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Calibri" pitchFamily="34" charset="0"/>
                <a:cs typeface="Calibri" pitchFamily="34" charset="0"/>
              </a:defRPr>
            </a:pPr>
            <a:endParaRPr lang="en-US"/>
          </a:p>
        </c:txPr>
        <c:crossAx val="1880098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/>
            </a:pPr>
            <a:r>
              <a:rPr lang="en-US" sz="1000" dirty="0" err="1"/>
              <a:t>diagramme</a:t>
            </a:r>
            <a:r>
              <a:rPr lang="en-US" sz="1000" baseline="0" dirty="0"/>
              <a:t> de </a:t>
            </a:r>
            <a:r>
              <a:rPr lang="en-US" sz="1000" baseline="0" dirty="0" err="1"/>
              <a:t>consommation</a:t>
            </a:r>
            <a:endParaRPr lang="en-US" sz="1000" dirty="0"/>
          </a:p>
        </c:rich>
      </c:tx>
      <c:layout>
        <c:manualLayout>
          <c:xMode val="edge"/>
          <c:yMode val="edge"/>
          <c:x val="0.28335517613051786"/>
          <c:y val="7.938388030215909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2661172023625136"/>
          <c:y val="0.15224641629356231"/>
          <c:w val="0.6354218279857079"/>
          <c:h val="0.586118427239399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Feuil2!$C$7</c:f>
              <c:strCache>
                <c:ptCount val="1"/>
                <c:pt idx="0">
                  <c:v>Consommation annuelle (L)</c:v>
                </c:pt>
              </c:strCache>
            </c:strRef>
          </c:tx>
          <c:invertIfNegative val="0"/>
          <c:cat>
            <c:strRef>
              <c:f>Feuil2!$D$6:$F$6</c:f>
              <c:strCache>
                <c:ptCount val="3"/>
                <c:pt idx="0">
                  <c:v>Robinet  classique</c:v>
                </c:pt>
                <c:pt idx="1">
                  <c:v>Robinet  temporisé</c:v>
                </c:pt>
                <c:pt idx="2">
                  <c:v>Robinetinfrarouge</c:v>
                </c:pt>
              </c:strCache>
            </c:strRef>
          </c:cat>
          <c:val>
            <c:numRef>
              <c:f>Feuil2!$D$7:$F$7</c:f>
              <c:numCache>
                <c:formatCode>General</c:formatCode>
                <c:ptCount val="3"/>
                <c:pt idx="0">
                  <c:v>170808</c:v>
                </c:pt>
                <c:pt idx="1">
                  <c:v>67584</c:v>
                </c:pt>
                <c:pt idx="2">
                  <c:v>51216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8290560"/>
        <c:axId val="188292096"/>
      </c:barChart>
      <c:catAx>
        <c:axId val="1882905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188292096"/>
        <c:crosses val="autoZero"/>
        <c:auto val="1"/>
        <c:lblAlgn val="ctr"/>
        <c:lblOffset val="100"/>
        <c:noMultiLvlLbl val="0"/>
      </c:catAx>
      <c:valAx>
        <c:axId val="188292096"/>
        <c:scaling>
          <c:orientation val="minMax"/>
          <c:max val="300000"/>
          <c:min val="50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1882905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117972477606454"/>
          <c:y val="0.46428497079411213"/>
          <c:w val="0.24882022648851787"/>
          <c:h val="0.14985703938362191"/>
        </c:manualLayout>
      </c:layout>
      <c:overlay val="0"/>
      <c:txPr>
        <a:bodyPr/>
        <a:lstStyle/>
        <a:p>
          <a:pPr>
            <a:defRPr sz="9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fr-FR" sz="1050" b="1" dirty="0"/>
              <a:t>diagramme de consommation</a:t>
            </a:r>
          </a:p>
        </c:rich>
      </c:tx>
      <c:layout>
        <c:manualLayout>
          <c:xMode val="edge"/>
          <c:yMode val="edge"/>
          <c:x val="0.29445144356955388"/>
          <c:y val="1.8518518518518552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Feuil3!$C$9</c:f>
              <c:strCache>
                <c:ptCount val="1"/>
                <c:pt idx="0">
                  <c:v>Consommation annuelle (kWh)</c:v>
                </c:pt>
              </c:strCache>
            </c:strRef>
          </c:tx>
          <c:invertIfNegative val="0"/>
          <c:cat>
            <c:strRef>
              <c:f>Feuil3!$D$8:$F$8</c:f>
              <c:strCache>
                <c:ptCount val="3"/>
                <c:pt idx="0">
                  <c:v>Eclairage classique</c:v>
                </c:pt>
                <c:pt idx="1">
                  <c:v>Eclairage led</c:v>
                </c:pt>
                <c:pt idx="2">
                  <c:v>Avec détecteur de présence</c:v>
                </c:pt>
              </c:strCache>
            </c:strRef>
          </c:cat>
          <c:val>
            <c:numRef>
              <c:f>Feuil3!$D$9:$F$9</c:f>
              <c:numCache>
                <c:formatCode>General</c:formatCode>
                <c:ptCount val="3"/>
                <c:pt idx="0">
                  <c:v>32152.32</c:v>
                </c:pt>
                <c:pt idx="1">
                  <c:v>12881.76</c:v>
                </c:pt>
                <c:pt idx="2">
                  <c:v>9661.32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9154048"/>
        <c:axId val="189155584"/>
      </c:barChart>
      <c:catAx>
        <c:axId val="189154048"/>
        <c:scaling>
          <c:orientation val="minMax"/>
        </c:scaling>
        <c:delete val="0"/>
        <c:axPos val="b"/>
        <c:majorTickMark val="out"/>
        <c:minorTickMark val="none"/>
        <c:tickLblPos val="nextTo"/>
        <c:crossAx val="189155584"/>
        <c:crosses val="autoZero"/>
        <c:auto val="1"/>
        <c:lblAlgn val="ctr"/>
        <c:lblOffset val="100"/>
        <c:noMultiLvlLbl val="0"/>
      </c:catAx>
      <c:valAx>
        <c:axId val="1891555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91540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019575678040443"/>
          <c:y val="0.4806809565470983"/>
          <c:w val="0.28424868766404293"/>
          <c:h val="0.13965660542432196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fr-FR" sz="1050"/>
              <a:t>économie d'énergie </a:t>
            </a:r>
            <a:r>
              <a:rPr lang="fr-FR" sz="1050" baseline="0"/>
              <a:t> annuelle réalisée</a:t>
            </a:r>
          </a:p>
        </c:rich>
      </c:tx>
      <c:layout>
        <c:manualLayout>
          <c:xMode val="edge"/>
          <c:yMode val="edge"/>
          <c:x val="0.22541666666666671"/>
          <c:y val="0"/>
        </c:manualLayout>
      </c:layout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Feuil4!$C$9</c:f>
              <c:strCache>
                <c:ptCount val="1"/>
                <c:pt idx="0">
                  <c:v>Coût annuel de l’énergie</c:v>
                </c:pt>
              </c:strCache>
            </c:strRef>
          </c:tx>
          <c:invertIfNegative val="0"/>
          <c:cat>
            <c:strRef>
              <c:f>Feuil4!$D$8:$E$8</c:f>
              <c:strCache>
                <c:ptCount val="2"/>
                <c:pt idx="0">
                  <c:v>Installation économe</c:v>
                </c:pt>
                <c:pt idx="1">
                  <c:v>Installation classique</c:v>
                </c:pt>
              </c:strCache>
            </c:strRef>
          </c:cat>
          <c:val>
            <c:numRef>
              <c:f>Feuil4!$D$9:$E$9</c:f>
              <c:numCache>
                <c:formatCode>General</c:formatCode>
                <c:ptCount val="2"/>
                <c:pt idx="0" formatCode="0.00">
                  <c:v>824261.6</c:v>
                </c:pt>
                <c:pt idx="1">
                  <c:v>2687031.04</c:v>
                </c:pt>
              </c:numCache>
            </c:numRef>
          </c:val>
        </c:ser>
        <c:ser>
          <c:idx val="1"/>
          <c:order val="1"/>
          <c:tx>
            <c:v>economie réalisée</c:v>
          </c:tx>
          <c:spPr>
            <a:solidFill>
              <a:srgbClr val="00B050"/>
            </a:solidFill>
          </c:spPr>
          <c:invertIfNegative val="0"/>
          <c:val>
            <c:numRef>
              <c:f>Feuil4!$F$9</c:f>
              <c:numCache>
                <c:formatCode>General</c:formatCode>
                <c:ptCount val="1"/>
                <c:pt idx="0">
                  <c:v>1862769.44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189266560"/>
        <c:axId val="189268352"/>
      </c:barChart>
      <c:catAx>
        <c:axId val="189266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89268352"/>
        <c:crosses val="autoZero"/>
        <c:auto val="1"/>
        <c:lblAlgn val="ctr"/>
        <c:lblOffset val="100"/>
        <c:noMultiLvlLbl val="0"/>
      </c:catAx>
      <c:valAx>
        <c:axId val="189268352"/>
        <c:scaling>
          <c:orientation val="minMax"/>
        </c:scaling>
        <c:delete val="0"/>
        <c:axPos val="l"/>
        <c:majorGridlines/>
        <c:numFmt formatCode="0.00" sourceLinked="1"/>
        <c:majorTickMark val="none"/>
        <c:minorTickMark val="none"/>
        <c:tickLblPos val="nextTo"/>
        <c:crossAx val="1892665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A14A2F7E-E759-40BF-9AFA-D3239134823C}" type="datetimeFigureOut">
              <a:rPr lang="fr-FR" smtClean="0"/>
              <a:pPr/>
              <a:t>01/07/2018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75" tIns="49538" rIns="99075" bIns="49538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E44F5A91-E203-43EC-89CF-F7151A2D669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3220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F5A91-E203-43EC-89CF-F7151A2D6696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9727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F5A91-E203-43EC-89CF-F7151A2D6696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F5A91-E203-43EC-89CF-F7151A2D6696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F5A91-E203-43EC-89CF-F7151A2D6696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5BBC0-FB31-4A8B-B59C-75166CF6AD89}" type="datetime1">
              <a:rPr lang="fr-FR" smtClean="0"/>
              <a:pPr/>
              <a:t>01/07/2018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89735-4498-4942-BB54-645332ACFF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7C60-75EE-4058-872F-E61A3E64F7A0}" type="datetime1">
              <a:rPr lang="fr-FR" smtClean="0"/>
              <a:pPr/>
              <a:t>01/07/2018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89735-4498-4942-BB54-645332ACFF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0D6A0-4196-4989-9E6B-95920957D7D3}" type="datetime1">
              <a:rPr lang="fr-FR" smtClean="0"/>
              <a:pPr/>
              <a:t>01/07/2018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89735-4498-4942-BB54-645332ACFF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8EAB5-2E5D-435B-8F14-B0C3203C55D1}" type="datetime1">
              <a:rPr lang="fr-FR" smtClean="0"/>
              <a:pPr/>
              <a:t>01/07/2018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89735-4498-4942-BB54-645332ACFF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68244-EB6F-416D-AAE9-2D9F8691FB0C}" type="datetime1">
              <a:rPr lang="fr-FR" smtClean="0"/>
              <a:pPr/>
              <a:t>01/07/2018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89735-4498-4942-BB54-645332ACFF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A9FC2-8FB1-4EE6-8A6F-9ABAFA32A6B6}" type="datetime1">
              <a:rPr lang="fr-FR" smtClean="0"/>
              <a:pPr/>
              <a:t>01/07/2018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89735-4498-4942-BB54-645332ACFF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02088-D20E-4BE3-A6DE-2B5C043958BC}" type="datetime1">
              <a:rPr lang="fr-FR" smtClean="0"/>
              <a:pPr/>
              <a:t>01/07/2018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89735-4498-4942-BB54-645332ACFF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81EF8-BBCD-4273-A18F-F97F51444896}" type="datetime1">
              <a:rPr lang="fr-FR" smtClean="0"/>
              <a:pPr/>
              <a:t>01/07/2018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89735-4498-4942-BB54-645332ACFF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6B1E7-BD02-432B-B91C-0EB17A2A4A21}" type="datetime1">
              <a:rPr lang="fr-FR" smtClean="0"/>
              <a:pPr/>
              <a:t>01/07/2018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89735-4498-4942-BB54-645332ACFF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07901-F430-4CB8-8E13-1BE86947C5FD}" type="datetime1">
              <a:rPr lang="fr-FR" smtClean="0"/>
              <a:pPr/>
              <a:t>01/07/2018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89735-4498-4942-BB54-645332ACFF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3C948-5BC5-4FF5-9978-41F6AC433FE1}" type="datetime1">
              <a:rPr lang="fr-FR" smtClean="0"/>
              <a:pPr/>
              <a:t>01/07/2018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89735-4498-4942-BB54-645332ACFF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9BE2A-25A1-422A-B358-AB8E6A582B68}" type="datetime1">
              <a:rPr lang="fr-FR" smtClean="0"/>
              <a:pPr/>
              <a:t>01/07/2018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89735-4498-4942-BB54-645332ACFF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5000628" y="1142985"/>
            <a:ext cx="4143372" cy="3786214"/>
          </a:xfrm>
          <a:prstGeom prst="rect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fr-FR" sz="360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R</a:t>
            </a:r>
            <a:r>
              <a:rPr kumimoji="0" lang="fr-FR" sz="3600" b="0" i="0" u="none" strike="noStrike" kern="1200" cap="none" spc="0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ationaliser</a:t>
            </a:r>
            <a:r>
              <a:rPr kumimoji="0" lang="fr-FR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votre consommation  énergétique c’est possible!</a:t>
            </a:r>
            <a:endParaRPr kumimoji="0" lang="fr-FR" sz="36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0" y="6215082"/>
            <a:ext cx="4643438" cy="5413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fr-FR" sz="4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71406" y="6429396"/>
            <a:ext cx="5857916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i="1" dirty="0" smtClean="0">
                <a:solidFill>
                  <a:schemeClr val="bg1">
                    <a:lumMod val="50000"/>
                  </a:schemeClr>
                </a:solidFill>
              </a:rPr>
              <a:t>« Vers une consommation énergétique responsable », </a:t>
            </a:r>
            <a:r>
              <a:rPr lang="fr-FR" sz="900" i="1" dirty="0" smtClean="0">
                <a:solidFill>
                  <a:schemeClr val="bg1">
                    <a:lumMod val="50000"/>
                  </a:schemeClr>
                </a:solidFill>
              </a:rPr>
              <a:t>copyright</a:t>
            </a:r>
            <a:r>
              <a:rPr lang="fr-FR" sz="900" i="1" dirty="0" smtClean="0"/>
              <a:t> </a:t>
            </a:r>
            <a:r>
              <a:rPr lang="fr-FR" sz="900" i="1" dirty="0" smtClean="0">
                <a:solidFill>
                  <a:schemeClr val="bg1">
                    <a:lumMod val="50000"/>
                  </a:schemeClr>
                </a:solidFill>
              </a:rPr>
              <a:t>© Déc. 2014  Construisons Ensemble Sarl ,all  </a:t>
            </a:r>
            <a:r>
              <a:rPr lang="fr-FR" sz="900" i="1" dirty="0" err="1" smtClean="0">
                <a:solidFill>
                  <a:schemeClr val="bg1">
                    <a:lumMod val="50000"/>
                  </a:schemeClr>
                </a:solidFill>
              </a:rPr>
              <a:t>rights</a:t>
            </a:r>
            <a:r>
              <a:rPr lang="fr-FR" sz="9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900" i="1" dirty="0" err="1" smtClean="0">
                <a:solidFill>
                  <a:schemeClr val="bg1">
                    <a:lumMod val="50000"/>
                  </a:schemeClr>
                </a:solidFill>
              </a:rPr>
              <a:t>reserved</a:t>
            </a:r>
            <a:r>
              <a:rPr lang="fr-FR" sz="9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fr-FR" sz="900" i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3316" name="Picture 4" descr="http://www.intelligence-et-batiment.fr/wp-content/uploads/2013/10/Fotolia_64250292_S-691x438.jpg"/>
          <p:cNvPicPr>
            <a:picLocks noChangeAspect="1" noChangeArrowheads="1"/>
          </p:cNvPicPr>
          <p:nvPr/>
        </p:nvPicPr>
        <p:blipFill>
          <a:blip r:embed="rId3"/>
          <a:srcRect l="819" r="875"/>
          <a:stretch>
            <a:fillRect/>
          </a:stretch>
        </p:blipFill>
        <p:spPr bwMode="auto">
          <a:xfrm>
            <a:off x="0" y="1142985"/>
            <a:ext cx="5000628" cy="378621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</p:pic>
      <p:pic>
        <p:nvPicPr>
          <p:cNvPr id="1026" name="Picture 2" descr="C:\Users\Forama\Desktop\LOGO-CE-SARL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392412"/>
            <a:ext cx="1365248" cy="1229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8638" y="142852"/>
            <a:ext cx="8329642" cy="296842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r"/>
            <a:r>
              <a:rPr lang="fr-FR" sz="2000" dirty="0" smtClean="0">
                <a:solidFill>
                  <a:schemeClr val="bg1"/>
                </a:solidFill>
              </a:rPr>
              <a:t>En plus…                                                                                                                        1/2</a:t>
            </a:r>
            <a:endParaRPr lang="fr-FR" sz="2000" dirty="0">
              <a:solidFill>
                <a:schemeClr val="bg1"/>
              </a:solidFill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500034" y="571480"/>
            <a:ext cx="8358246" cy="785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L’énergie est un bien rare, il est nécessaire de l’utiliser de façon juste sans gaspiller, sa rationalisation n’est qu’à notre avantage. Au-delà de l’aspect financier démontré précédemment, l’économie d’énergie présente de nombreux avantages :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8" name="Groupe 7"/>
          <p:cNvGrpSpPr/>
          <p:nvPr/>
        </p:nvGrpSpPr>
        <p:grpSpPr>
          <a:xfrm>
            <a:off x="2428859" y="2285991"/>
            <a:ext cx="6572297" cy="1794776"/>
            <a:chOff x="1357290" y="1428736"/>
            <a:chExt cx="7215238" cy="2170329"/>
          </a:xfrm>
        </p:grpSpPr>
        <p:sp>
          <p:nvSpPr>
            <p:cNvPr id="9" name="Rectangle 8"/>
            <p:cNvSpPr/>
            <p:nvPr/>
          </p:nvSpPr>
          <p:spPr>
            <a:xfrm>
              <a:off x="1357290" y="1643050"/>
              <a:ext cx="857256" cy="192882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214546" y="2357430"/>
              <a:ext cx="714380" cy="121444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1" name="Connecteur droit 10"/>
            <p:cNvCxnSpPr/>
            <p:nvPr/>
          </p:nvCxnSpPr>
          <p:spPr>
            <a:xfrm>
              <a:off x="1357290" y="3571876"/>
              <a:ext cx="7215238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riangle isocèle 11"/>
            <p:cNvSpPr/>
            <p:nvPr/>
          </p:nvSpPr>
          <p:spPr>
            <a:xfrm>
              <a:off x="1357290" y="1428736"/>
              <a:ext cx="857256" cy="214314"/>
            </a:xfrm>
            <a:prstGeom prst="triangl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317954" y="2571744"/>
              <a:ext cx="968296" cy="1000131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510090" y="2928934"/>
              <a:ext cx="928694" cy="64294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643834" y="3143248"/>
              <a:ext cx="571504" cy="42862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653097" y="3071810"/>
              <a:ext cx="880341" cy="50006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000892" y="3143248"/>
              <a:ext cx="571504" cy="42862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18" name="Groupe 112"/>
            <p:cNvGrpSpPr/>
            <p:nvPr/>
          </p:nvGrpSpPr>
          <p:grpSpPr>
            <a:xfrm>
              <a:off x="1500166" y="1857364"/>
              <a:ext cx="6715172" cy="1664618"/>
              <a:chOff x="1500166" y="1857364"/>
              <a:chExt cx="6715172" cy="1664618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1500166" y="1857364"/>
                <a:ext cx="206376" cy="250033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1500166" y="2278848"/>
                <a:ext cx="206376" cy="250033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1500166" y="2678901"/>
                <a:ext cx="206376" cy="250033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1857356" y="1857364"/>
                <a:ext cx="206376" cy="250033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1857356" y="2278848"/>
                <a:ext cx="206376" cy="250033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1857356" y="2678901"/>
                <a:ext cx="206376" cy="250033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2285984" y="2500306"/>
                <a:ext cx="206376" cy="250033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2285984" y="2857496"/>
                <a:ext cx="206376" cy="250033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2643174" y="2500306"/>
                <a:ext cx="206376" cy="250033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2643174" y="2857496"/>
                <a:ext cx="206376" cy="250033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1" name="Triangle isocèle 30"/>
              <p:cNvSpPr/>
              <p:nvPr/>
            </p:nvSpPr>
            <p:spPr>
              <a:xfrm>
                <a:off x="2214546" y="2143116"/>
                <a:ext cx="714380" cy="214314"/>
              </a:xfrm>
              <a:prstGeom prst="triangl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3571868" y="2714622"/>
                <a:ext cx="214314" cy="142874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3571868" y="3071812"/>
                <a:ext cx="214314" cy="142874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4" name="Triangle isocèle 33"/>
              <p:cNvSpPr/>
              <p:nvPr/>
            </p:nvSpPr>
            <p:spPr>
              <a:xfrm>
                <a:off x="3317954" y="2357432"/>
                <a:ext cx="968295" cy="194329"/>
              </a:xfrm>
              <a:prstGeom prst="triangl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5" name="Triangle isocèle 34"/>
              <p:cNvSpPr/>
              <p:nvPr/>
            </p:nvSpPr>
            <p:spPr>
              <a:xfrm>
                <a:off x="4510090" y="2714620"/>
                <a:ext cx="928694" cy="214314"/>
              </a:xfrm>
              <a:prstGeom prst="triangl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6" name="Triangle isocèle 35"/>
              <p:cNvSpPr/>
              <p:nvPr/>
            </p:nvSpPr>
            <p:spPr>
              <a:xfrm>
                <a:off x="7643834" y="3000372"/>
                <a:ext cx="571504" cy="142876"/>
              </a:xfrm>
              <a:prstGeom prst="triangl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7" name="Triangle isocèle 36"/>
              <p:cNvSpPr/>
              <p:nvPr/>
            </p:nvSpPr>
            <p:spPr>
              <a:xfrm>
                <a:off x="5643571" y="2786059"/>
                <a:ext cx="889869" cy="284018"/>
              </a:xfrm>
              <a:prstGeom prst="triangl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8" name="Triangle isocèle 37"/>
              <p:cNvSpPr/>
              <p:nvPr/>
            </p:nvSpPr>
            <p:spPr>
              <a:xfrm>
                <a:off x="7000892" y="3000372"/>
                <a:ext cx="571504" cy="142876"/>
              </a:xfrm>
              <a:prstGeom prst="triangl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4651376" y="3071811"/>
                <a:ext cx="214314" cy="142876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5072066" y="3071811"/>
                <a:ext cx="214314" cy="142876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7072330" y="3214687"/>
                <a:ext cx="142876" cy="142876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7715272" y="3214687"/>
                <a:ext cx="142876" cy="142875"/>
              </a:xfrm>
              <a:prstGeom prst="rect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3" name="ZoneTexte 42"/>
              <p:cNvSpPr txBox="1"/>
              <p:nvPr/>
            </p:nvSpPr>
            <p:spPr>
              <a:xfrm>
                <a:off x="1561511" y="3214687"/>
                <a:ext cx="1364310" cy="29774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fr-FR" sz="1000" b="1" dirty="0" smtClean="0"/>
                  <a:t>4000 KWH</a:t>
                </a:r>
                <a:endParaRPr lang="fr-FR" sz="1000" b="1" dirty="0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3929058" y="2714620"/>
                <a:ext cx="214314" cy="142874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3929058" y="3071810"/>
                <a:ext cx="214314" cy="142874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6" name="ZoneTexte 45"/>
              <p:cNvSpPr txBox="1"/>
              <p:nvPr/>
            </p:nvSpPr>
            <p:spPr>
              <a:xfrm>
                <a:off x="3343578" y="3242849"/>
                <a:ext cx="915494" cy="27913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fr-FR" sz="900" b="1" dirty="0" smtClean="0"/>
                  <a:t>3000 KWH</a:t>
                </a:r>
                <a:endParaRPr lang="fr-FR" sz="900" b="1" dirty="0"/>
              </a:p>
            </p:txBody>
          </p:sp>
          <p:sp>
            <p:nvSpPr>
              <p:cNvPr id="47" name="ZoneTexte 46"/>
              <p:cNvSpPr txBox="1"/>
              <p:nvPr/>
            </p:nvSpPr>
            <p:spPr>
              <a:xfrm>
                <a:off x="4494351" y="3242849"/>
                <a:ext cx="941118" cy="27913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fr-FR" sz="900" b="1" dirty="0" smtClean="0"/>
                  <a:t>1500 KWH</a:t>
                </a:r>
                <a:endParaRPr lang="fr-FR" sz="900" b="1" dirty="0"/>
              </a:p>
            </p:txBody>
          </p:sp>
          <p:sp>
            <p:nvSpPr>
              <p:cNvPr id="48" name="ZoneTexte 47"/>
              <p:cNvSpPr txBox="1"/>
              <p:nvPr/>
            </p:nvSpPr>
            <p:spPr>
              <a:xfrm>
                <a:off x="5670749" y="3242849"/>
                <a:ext cx="818431" cy="27913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fr-FR" sz="900" b="1" dirty="0" smtClean="0"/>
                  <a:t>1200 KWH</a:t>
                </a:r>
                <a:endParaRPr lang="fr-FR" sz="900" b="1" dirty="0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5786446" y="3143248"/>
                <a:ext cx="142876" cy="142876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6215074" y="3143248"/>
                <a:ext cx="142876" cy="142876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9" name="ZoneTexte 18"/>
            <p:cNvSpPr txBox="1"/>
            <p:nvPr/>
          </p:nvSpPr>
          <p:spPr>
            <a:xfrm>
              <a:off x="6925572" y="3329236"/>
              <a:ext cx="646825" cy="269829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850" b="1" dirty="0" smtClean="0"/>
                <a:t>0 </a:t>
              </a:r>
              <a:r>
                <a:rPr lang="fr-FR" sz="850" dirty="0" smtClean="0"/>
                <a:t>KWH</a:t>
              </a:r>
              <a:endParaRPr lang="fr-FR" sz="850" dirty="0"/>
            </a:p>
          </p:txBody>
        </p:sp>
        <p:sp>
          <p:nvSpPr>
            <p:cNvPr id="20" name="ZoneTexte 19"/>
            <p:cNvSpPr txBox="1"/>
            <p:nvPr/>
          </p:nvSpPr>
          <p:spPr>
            <a:xfrm>
              <a:off x="7631410" y="3329235"/>
              <a:ext cx="583928" cy="269829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850" b="1" dirty="0" smtClean="0"/>
                <a:t>0 </a:t>
              </a:r>
              <a:r>
                <a:rPr lang="fr-FR" sz="850" dirty="0" smtClean="0"/>
                <a:t>KWH</a:t>
              </a:r>
              <a:endParaRPr lang="fr-FR" sz="850" dirty="0"/>
            </a:p>
          </p:txBody>
        </p:sp>
      </p:grpSp>
      <p:sp>
        <p:nvSpPr>
          <p:cNvPr id="51" name="Flèche droite 50"/>
          <p:cNvSpPr/>
          <p:nvPr/>
        </p:nvSpPr>
        <p:spPr>
          <a:xfrm>
            <a:off x="642910" y="3929066"/>
            <a:ext cx="1714480" cy="142876"/>
          </a:xfrm>
          <a:prstGeom prst="rightArrow">
            <a:avLst/>
          </a:prstGeom>
          <a:solidFill>
            <a:srgbClr val="FFC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ZoneTexte 51"/>
          <p:cNvSpPr txBox="1"/>
          <p:nvPr/>
        </p:nvSpPr>
        <p:spPr>
          <a:xfrm>
            <a:off x="857256" y="3513568"/>
            <a:ext cx="135729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 smtClean="0"/>
              <a:t>Production d’énergie 9700 KWH</a:t>
            </a:r>
            <a:endParaRPr lang="fr-FR" sz="1050" b="1" dirty="0"/>
          </a:p>
        </p:txBody>
      </p:sp>
      <p:sp>
        <p:nvSpPr>
          <p:cNvPr id="53" name="Flèche droite 52"/>
          <p:cNvSpPr/>
          <p:nvPr/>
        </p:nvSpPr>
        <p:spPr>
          <a:xfrm>
            <a:off x="642910" y="6286520"/>
            <a:ext cx="1714512" cy="142876"/>
          </a:xfrm>
          <a:prstGeom prst="rightArrow">
            <a:avLst/>
          </a:prstGeom>
          <a:solidFill>
            <a:srgbClr val="FFC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ZoneTexte 53"/>
          <p:cNvSpPr txBox="1"/>
          <p:nvPr/>
        </p:nvSpPr>
        <p:spPr>
          <a:xfrm>
            <a:off x="857256" y="5871022"/>
            <a:ext cx="135729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b="1" dirty="0" smtClean="0"/>
              <a:t>Production d’énergie 9700 KWH</a:t>
            </a:r>
            <a:endParaRPr lang="fr-FR" sz="1050" b="1" dirty="0"/>
          </a:p>
        </p:txBody>
      </p:sp>
      <p:grpSp>
        <p:nvGrpSpPr>
          <p:cNvPr id="55" name="Groupe 54"/>
          <p:cNvGrpSpPr/>
          <p:nvPr/>
        </p:nvGrpSpPr>
        <p:grpSpPr>
          <a:xfrm>
            <a:off x="2357422" y="4500570"/>
            <a:ext cx="6643734" cy="1928592"/>
            <a:chOff x="1357290" y="4071942"/>
            <a:chExt cx="7215238" cy="2144728"/>
          </a:xfrm>
        </p:grpSpPr>
        <p:sp>
          <p:nvSpPr>
            <p:cNvPr id="56" name="Triangle isocèle 55"/>
            <p:cNvSpPr/>
            <p:nvPr/>
          </p:nvSpPr>
          <p:spPr>
            <a:xfrm>
              <a:off x="1357290" y="4071942"/>
              <a:ext cx="857256" cy="214314"/>
            </a:xfrm>
            <a:prstGeom prst="triangl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1357290" y="4286256"/>
              <a:ext cx="857256" cy="192882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214546" y="5000636"/>
              <a:ext cx="714380" cy="121444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1500166" y="4500570"/>
              <a:ext cx="206376" cy="250033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1500166" y="4922054"/>
              <a:ext cx="206376" cy="250033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1500166" y="5322107"/>
              <a:ext cx="206376" cy="250033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1857356" y="4500570"/>
              <a:ext cx="206376" cy="250033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1857356" y="4922054"/>
              <a:ext cx="206376" cy="250033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1857356" y="5322107"/>
              <a:ext cx="206376" cy="250033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2285984" y="5143512"/>
              <a:ext cx="206376" cy="250033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2285984" y="5500702"/>
              <a:ext cx="206376" cy="250033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2643174" y="5143512"/>
              <a:ext cx="206376" cy="250033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2643174" y="5500702"/>
              <a:ext cx="206376" cy="250033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69" name="Connecteur droit 68"/>
            <p:cNvCxnSpPr/>
            <p:nvPr/>
          </p:nvCxnSpPr>
          <p:spPr>
            <a:xfrm>
              <a:off x="1357290" y="6215082"/>
              <a:ext cx="7215238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riangle isocèle 69"/>
            <p:cNvSpPr/>
            <p:nvPr/>
          </p:nvSpPr>
          <p:spPr>
            <a:xfrm>
              <a:off x="2214546" y="4786322"/>
              <a:ext cx="714380" cy="214314"/>
            </a:xfrm>
            <a:prstGeom prst="triangl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3374454" y="5214950"/>
              <a:ext cx="911795" cy="100013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3571868" y="5357828"/>
              <a:ext cx="214314" cy="142874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3571868" y="5715018"/>
              <a:ext cx="214314" cy="142874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4" name="Triangle isocèle 73"/>
            <p:cNvSpPr/>
            <p:nvPr/>
          </p:nvSpPr>
          <p:spPr>
            <a:xfrm>
              <a:off x="3374454" y="5025270"/>
              <a:ext cx="911795" cy="183523"/>
            </a:xfrm>
            <a:prstGeom prst="triangl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4460618" y="5572140"/>
              <a:ext cx="978165" cy="64294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6" name="Triangle isocèle 75"/>
            <p:cNvSpPr/>
            <p:nvPr/>
          </p:nvSpPr>
          <p:spPr>
            <a:xfrm>
              <a:off x="4460618" y="5357825"/>
              <a:ext cx="978165" cy="223553"/>
            </a:xfrm>
            <a:prstGeom prst="triangl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7643834" y="5786454"/>
              <a:ext cx="571504" cy="42862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8" name="Triangle isocèle 77"/>
            <p:cNvSpPr/>
            <p:nvPr/>
          </p:nvSpPr>
          <p:spPr>
            <a:xfrm>
              <a:off x="7643834" y="5643578"/>
              <a:ext cx="571504" cy="142876"/>
            </a:xfrm>
            <a:prstGeom prst="triangl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5546783" y="5715015"/>
              <a:ext cx="1008582" cy="50006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0" name="Triangle isocèle 79"/>
            <p:cNvSpPr/>
            <p:nvPr/>
          </p:nvSpPr>
          <p:spPr>
            <a:xfrm>
              <a:off x="5546784" y="5429264"/>
              <a:ext cx="1008581" cy="311002"/>
            </a:xfrm>
            <a:prstGeom prst="triangl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7000892" y="5786454"/>
              <a:ext cx="571504" cy="42862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2" name="Triangle isocèle 81"/>
            <p:cNvSpPr/>
            <p:nvPr/>
          </p:nvSpPr>
          <p:spPr>
            <a:xfrm>
              <a:off x="7000892" y="5643578"/>
              <a:ext cx="571504" cy="142876"/>
            </a:xfrm>
            <a:prstGeom prst="triangl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4651376" y="5715017"/>
              <a:ext cx="214314" cy="142876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5072066" y="5715017"/>
              <a:ext cx="214314" cy="142876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7072330" y="5857893"/>
              <a:ext cx="142876" cy="142876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7715272" y="5857893"/>
              <a:ext cx="142876" cy="142875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7" name="ZoneTexte 86"/>
            <p:cNvSpPr txBox="1"/>
            <p:nvPr/>
          </p:nvSpPr>
          <p:spPr>
            <a:xfrm>
              <a:off x="1623070" y="5899154"/>
              <a:ext cx="1285884" cy="2567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sz="900" b="1" dirty="0" smtClean="0"/>
                <a:t>3500 KWH</a:t>
              </a:r>
              <a:endParaRPr lang="fr-FR" sz="900" b="1" dirty="0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3929058" y="5357826"/>
              <a:ext cx="214314" cy="142874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3929058" y="5715016"/>
              <a:ext cx="214314" cy="142874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0" name="ZoneTexte 89"/>
            <p:cNvSpPr txBox="1"/>
            <p:nvPr/>
          </p:nvSpPr>
          <p:spPr>
            <a:xfrm>
              <a:off x="3374453" y="5899154"/>
              <a:ext cx="917939" cy="2567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sz="900" b="1" dirty="0" smtClean="0"/>
                <a:t>2600 KWH</a:t>
              </a:r>
              <a:endParaRPr lang="fr-FR" sz="900" b="1" dirty="0"/>
            </a:p>
          </p:txBody>
        </p:sp>
        <p:sp>
          <p:nvSpPr>
            <p:cNvPr id="91" name="ZoneTexte 90"/>
            <p:cNvSpPr txBox="1"/>
            <p:nvPr/>
          </p:nvSpPr>
          <p:spPr>
            <a:xfrm>
              <a:off x="4460618" y="5899154"/>
              <a:ext cx="930997" cy="2567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sz="900" b="1" dirty="0" smtClean="0"/>
                <a:t>1200 KWH</a:t>
              </a:r>
              <a:endParaRPr lang="fr-FR" sz="900" b="1" dirty="0"/>
            </a:p>
          </p:txBody>
        </p:sp>
        <p:sp>
          <p:nvSpPr>
            <p:cNvPr id="92" name="ZoneTexte 91"/>
            <p:cNvSpPr txBox="1"/>
            <p:nvPr/>
          </p:nvSpPr>
          <p:spPr>
            <a:xfrm>
              <a:off x="5715008" y="5899154"/>
              <a:ext cx="762774" cy="2610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sz="900" b="1" dirty="0" smtClean="0"/>
                <a:t>1150  KWH</a:t>
              </a:r>
              <a:endParaRPr lang="fr-FR" sz="900" b="1" dirty="0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5786446" y="5786454"/>
              <a:ext cx="142876" cy="142876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6215074" y="5786454"/>
              <a:ext cx="142876" cy="142876"/>
            </a:xfrm>
            <a:prstGeom prst="rect">
              <a:avLst/>
            </a:prstGeom>
            <a:solidFill>
              <a:srgbClr val="FFC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5" name="ZoneTexte 94"/>
            <p:cNvSpPr txBox="1"/>
            <p:nvPr/>
          </p:nvSpPr>
          <p:spPr>
            <a:xfrm>
              <a:off x="6929454" y="5981061"/>
              <a:ext cx="714380" cy="223138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850" b="1" dirty="0" smtClean="0"/>
                <a:t>625 </a:t>
              </a:r>
              <a:r>
                <a:rPr lang="fr-FR" sz="850" dirty="0" smtClean="0"/>
                <a:t>KWH</a:t>
              </a:r>
              <a:endParaRPr lang="fr-FR" sz="850" dirty="0"/>
            </a:p>
          </p:txBody>
        </p:sp>
        <p:sp>
          <p:nvSpPr>
            <p:cNvPr id="96" name="ZoneTexte 95"/>
            <p:cNvSpPr txBox="1"/>
            <p:nvPr/>
          </p:nvSpPr>
          <p:spPr>
            <a:xfrm>
              <a:off x="7572395" y="5981061"/>
              <a:ext cx="714380" cy="223138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850" b="1" dirty="0" smtClean="0"/>
                <a:t>625 </a:t>
              </a:r>
              <a:r>
                <a:rPr lang="fr-FR" sz="850" dirty="0" smtClean="0"/>
                <a:t>KWH</a:t>
              </a:r>
              <a:endParaRPr lang="fr-FR" sz="850" dirty="0"/>
            </a:p>
          </p:txBody>
        </p:sp>
      </p:grpSp>
      <p:sp>
        <p:nvSpPr>
          <p:cNvPr id="97" name="Espace réservé du contenu 2"/>
          <p:cNvSpPr>
            <a:spLocks noGrp="1"/>
          </p:cNvSpPr>
          <p:nvPr>
            <p:ph idx="1"/>
          </p:nvPr>
        </p:nvSpPr>
        <p:spPr>
          <a:xfrm>
            <a:off x="571472" y="1357298"/>
            <a:ext cx="8286808" cy="785818"/>
          </a:xfrm>
        </p:spPr>
        <p:txBody>
          <a:bodyPr>
            <a:normAutofit/>
          </a:bodyPr>
          <a:lstStyle/>
          <a:p>
            <a:pPr>
              <a:buClr>
                <a:schemeClr val="tx2">
                  <a:lumMod val="60000"/>
                  <a:lumOff val="40000"/>
                </a:schemeClr>
              </a:buClr>
              <a:buFont typeface="Wingdings 3" pitchFamily="18" charset="2"/>
              <a:buChar char="u"/>
            </a:pPr>
            <a:r>
              <a:rPr lang="fr-FR" sz="13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Pour la société </a:t>
            </a:r>
          </a:p>
          <a:p>
            <a:pPr marL="354013" indent="4763">
              <a:buNone/>
              <a:tabLst>
                <a:tab pos="358775" algn="l"/>
              </a:tabLst>
            </a:pPr>
            <a:r>
              <a:rPr lang="fr-FR" sz="1300" dirty="0" smtClean="0"/>
              <a:t>Dans notre pays le taux d’électrification reste encore faible. En réduisant notre consommation énergétique nous permettons à d’autres d’en bénéficier.</a:t>
            </a:r>
          </a:p>
          <a:p>
            <a:pPr>
              <a:buAutoNum type="arabicParenR"/>
            </a:pPr>
            <a:endParaRPr lang="fr-FR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15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4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7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9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40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7000"/>
                            </p:stCondLst>
                            <p:childTnLst>
                              <p:par>
                                <p:cTn id="45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85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1" grpId="0" animBg="1"/>
      <p:bldP spid="52" grpId="0"/>
      <p:bldP spid="53" grpId="0" animBg="1"/>
      <p:bldP spid="5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proxipause.fr/upload/thumbs/1206151205582234_page_environnemen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857232"/>
            <a:ext cx="2106927" cy="142876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500034" y="928670"/>
            <a:ext cx="614365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tx2">
                  <a:lumMod val="60000"/>
                  <a:lumOff val="40000"/>
                </a:schemeClr>
              </a:buClr>
              <a:buFont typeface="Wingdings 3" pitchFamily="18" charset="2"/>
              <a:buChar char="u"/>
              <a:tabLst>
                <a:tab pos="85725" algn="l"/>
                <a:tab pos="180975" algn="l"/>
                <a:tab pos="266700" algn="l"/>
              </a:tabLst>
            </a:pPr>
            <a:r>
              <a:rPr lang="fr-FR" sz="13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Pour l’environnement :</a:t>
            </a:r>
          </a:p>
          <a:p>
            <a:pPr marL="358775" algn="just">
              <a:buNone/>
            </a:pPr>
            <a:r>
              <a:rPr lang="fr-FR" sz="1300" dirty="0" smtClean="0"/>
              <a:t>La production d’énergie consomme de nombreuses ressources naturelles malheureusement non renouvelables. Réduire sa consommation  énergétique revient à réduire son impact sur l’environnement. </a:t>
            </a:r>
          </a:p>
        </p:txBody>
      </p:sp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528638" y="142852"/>
            <a:ext cx="8329642" cy="296842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r"/>
            <a:r>
              <a:rPr lang="fr-FR" sz="2000" dirty="0" smtClean="0">
                <a:solidFill>
                  <a:schemeClr val="bg1"/>
                </a:solidFill>
              </a:rPr>
              <a:t>En plus…                                                                                                                        2/2</a:t>
            </a:r>
            <a:endParaRPr lang="fr-FR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131762"/>
            <a:ext cx="8329642" cy="868346"/>
          </a:xfrm>
        </p:spPr>
        <p:txBody>
          <a:bodyPr>
            <a:normAutofit/>
          </a:bodyPr>
          <a:lstStyle/>
          <a:p>
            <a:pPr algn="l"/>
            <a:r>
              <a:rPr lang="fr-FR" sz="3200" dirty="0" smtClean="0">
                <a:solidFill>
                  <a:srgbClr val="0070C0"/>
                </a:solidFill>
                <a:latin typeface="+mn-lt"/>
                <a:cs typeface="Consolas" pitchFamily="49" charset="0"/>
              </a:rPr>
              <a:t>Simulation</a:t>
            </a:r>
            <a:endParaRPr lang="fr-FR" sz="1800" dirty="0">
              <a:solidFill>
                <a:srgbClr val="0070C0"/>
              </a:solidFill>
              <a:latin typeface="+mn-lt"/>
              <a:cs typeface="Consolas" pitchFamily="49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500034" y="1391323"/>
            <a:ext cx="835824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2">
                  <a:lumMod val="60000"/>
                  <a:lumOff val="40000"/>
                </a:schemeClr>
              </a:buClr>
              <a:buSzTx/>
              <a:buFont typeface="Wingdings 3" pitchFamily="18" charset="2"/>
              <a:buChar char=""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onsolas" pitchFamily="49" charset="0"/>
              </a:rPr>
              <a:t>  Prenons un immeuble R+4 à </a:t>
            </a:r>
            <a:r>
              <a:rPr kumimoji="0" lang="fr-FR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onsolas" pitchFamily="49" charset="0"/>
              </a:rPr>
              <a:t>étage courant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onsolas" pitchFamily="49" charset="0"/>
              </a:rPr>
              <a:t>* abritant une</a:t>
            </a:r>
            <a:r>
              <a:rPr kumimoji="0" lang="fr-FR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onsolas" pitchFamily="49" charset="0"/>
              </a:rPr>
              <a:t> 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onsolas" pitchFamily="49" charset="0"/>
              </a:rPr>
              <a:t>entreprise </a:t>
            </a:r>
            <a:r>
              <a:rPr lang="fr-FR" sz="1400" baseline="0" dirty="0" smtClean="0">
                <a:ea typeface="Calibri" pitchFamily="34" charset="0"/>
                <a:cs typeface="Consolas" pitchFamily="49" charset="0"/>
              </a:rPr>
              <a:t>de</a:t>
            </a:r>
            <a:r>
              <a:rPr lang="fr-FR" sz="1400" dirty="0" smtClean="0">
                <a:ea typeface="Calibri" pitchFamily="34" charset="0"/>
                <a:cs typeface="Consolas" pitchFamily="49" charset="0"/>
              </a:rPr>
              <a:t> 45 salariés et 04 agents d’entretien.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7191533" y="5357826"/>
            <a:ext cx="159530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900" b="1" i="0" strike="noStrike" cap="none" normalizeH="0" baseline="0" dirty="0" smtClean="0">
                <a:ln>
                  <a:noFill/>
                </a:ln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Figure 1:étage courant</a:t>
            </a:r>
            <a:endParaRPr kumimoji="0" lang="fr-FR" sz="1050" b="1" i="0" strike="noStrike" cap="none" normalizeH="0" baseline="0" dirty="0" smtClean="0">
              <a:ln>
                <a:noFill/>
              </a:ln>
              <a:effectLst/>
              <a:latin typeface="Consolas" pitchFamily="49" charset="0"/>
              <a:cs typeface="Consolas" pitchFamily="49" charset="0"/>
            </a:endParaRPr>
          </a:p>
        </p:txBody>
      </p:sp>
      <p:pic>
        <p:nvPicPr>
          <p:cNvPr id="7" name="Image 6" descr="9.jpg"/>
          <p:cNvPicPr>
            <a:picLocks noChangeAspect="1"/>
          </p:cNvPicPr>
          <p:nvPr/>
        </p:nvPicPr>
        <p:blipFill>
          <a:blip r:embed="rId2"/>
          <a:srcRect l="3271" t="7406" r="6481" b="8931"/>
          <a:stretch>
            <a:fillRect/>
          </a:stretch>
        </p:blipFill>
        <p:spPr>
          <a:xfrm>
            <a:off x="428596" y="2000240"/>
            <a:ext cx="8358246" cy="3357586"/>
          </a:xfrm>
          <a:prstGeom prst="rect">
            <a:avLst/>
          </a:prstGeom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571472" y="6365557"/>
            <a:ext cx="35719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i="1" dirty="0" smtClean="0">
                <a:ea typeface="Calibri" pitchFamily="34" charset="0"/>
                <a:cs typeface="Times New Roman" pitchFamily="18" charset="0"/>
              </a:rPr>
              <a:t>*</a:t>
            </a:r>
            <a:r>
              <a:rPr lang="fr-FR" sz="1050" i="1" dirty="0" smtClean="0">
                <a:ea typeface="Calibri" pitchFamily="34" charset="0"/>
                <a:cs typeface="Times New Roman" pitchFamily="18" charset="0"/>
              </a:rPr>
              <a:t>Les </a:t>
            </a:r>
            <a:r>
              <a:rPr lang="fr-FR" sz="1050" i="1" dirty="0">
                <a:ea typeface="Calibri" pitchFamily="34" charset="0"/>
                <a:cs typeface="Times New Roman" pitchFamily="18" charset="0"/>
              </a:rPr>
              <a:t>quatre  étages identiques</a:t>
            </a:r>
            <a:r>
              <a:rPr lang="fr-FR" sz="1050" i="1" dirty="0" smtClean="0">
                <a:ea typeface="Calibri" pitchFamily="34" charset="0"/>
                <a:cs typeface="Times New Roman" pitchFamily="18" charset="0"/>
              </a:rPr>
              <a:t>.</a:t>
            </a:r>
            <a:endParaRPr lang="fr-FR" sz="1050" i="1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r-FR" dirty="0" smtClean="0">
              <a:solidFill>
                <a:schemeClr val="tx2">
                  <a:lumMod val="60000"/>
                  <a:lumOff val="40000"/>
                </a:schemeClr>
              </a:solidFill>
              <a:latin typeface="Forte" pitchFamily="66" charset="0"/>
            </a:endParaRPr>
          </a:p>
          <a:p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Forte" pitchFamily="66" charset="0"/>
              </a:rPr>
              <a:t>10</a:t>
            </a:r>
            <a:endParaRPr lang="fr-FR" dirty="0">
              <a:solidFill>
                <a:schemeClr val="tx2">
                  <a:lumMod val="60000"/>
                  <a:lumOff val="40000"/>
                </a:schemeClr>
              </a:solidFill>
              <a:latin typeface="Forte" pitchFamily="66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26" grpId="0"/>
      <p:bldP spid="102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fr-FR" sz="5400" dirty="0" smtClean="0">
                <a:solidFill>
                  <a:srgbClr val="0070C0"/>
                </a:solidFill>
                <a:latin typeface="+mn-lt"/>
                <a:cs typeface="Consolas" pitchFamily="49" charset="0"/>
              </a:rPr>
              <a:t>Pour économiser de l’eau</a:t>
            </a:r>
            <a:endParaRPr lang="fr-FR" sz="3200" dirty="0">
              <a:solidFill>
                <a:srgbClr val="0070C0"/>
              </a:solidFill>
              <a:latin typeface="+mn-lt"/>
              <a:cs typeface="Consolas" pitchFamily="49" charset="0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857224" y="400050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 2" pitchFamily="18" charset="2"/>
              <a:buChar char=""/>
              <a:tabLst/>
              <a:defRPr/>
            </a:pPr>
            <a:r>
              <a:rPr lang="fr-FR" sz="3200" dirty="0" smtClean="0">
                <a:solidFill>
                  <a:schemeClr val="accent5">
                    <a:lumMod val="75000"/>
                  </a:schemeClr>
                </a:solidFill>
                <a:ea typeface="+mj-ea"/>
                <a:cs typeface="Consolas" pitchFamily="49" charset="0"/>
              </a:rPr>
              <a:t>  </a:t>
            </a:r>
            <a:r>
              <a:rPr lang="fr-FR" sz="3200" dirty="0" smtClean="0">
                <a:solidFill>
                  <a:schemeClr val="accent5">
                    <a:lumMod val="50000"/>
                  </a:schemeClr>
                </a:solidFill>
                <a:ea typeface="+mj-ea"/>
                <a:cs typeface="Consolas" pitchFamily="49" charset="0"/>
              </a:rPr>
              <a:t>Mécanisme WC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 2" pitchFamily="18" charset="2"/>
              <a:buChar char=""/>
              <a:tabLst/>
              <a:defRPr/>
            </a:pPr>
            <a:r>
              <a:rPr kumimoji="0" lang="fr-FR" sz="3200" i="0" u="none" strike="noStrike" kern="1200" cap="none" spc="0" normalizeH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+mj-ea"/>
                <a:cs typeface="Consolas" pitchFamily="49" charset="0"/>
              </a:rPr>
              <a:t> </a:t>
            </a:r>
            <a:r>
              <a:rPr kumimoji="0" lang="fr-FR" sz="3200" i="0" u="none" strike="noStrike" kern="1200" cap="none" spc="0" normalizeH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+mj-ea"/>
                <a:cs typeface="Consolas" pitchFamily="49" charset="0"/>
              </a:rPr>
              <a:t> Robinetterie</a:t>
            </a:r>
            <a:endParaRPr kumimoji="0" lang="fr-FR" sz="1600" i="0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n-lt"/>
              <a:ea typeface="+mj-ea"/>
              <a:cs typeface="Consolas" pitchFamily="49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 smtClean="0"/>
              <a:t>11</a:t>
            </a:r>
            <a:endParaRPr lang="fr-FR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357190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fr-FR" sz="2000" dirty="0" smtClean="0">
                <a:solidFill>
                  <a:schemeClr val="bg1"/>
                </a:solidFill>
              </a:rPr>
              <a:t>Mécanismes WC</a:t>
            </a:r>
            <a:endParaRPr lang="fr-FR" sz="2000" dirty="0">
              <a:solidFill>
                <a:schemeClr val="bg1"/>
              </a:solidFill>
            </a:endParaRPr>
          </a:p>
        </p:txBody>
      </p:sp>
      <p:pic>
        <p:nvPicPr>
          <p:cNvPr id="5" name="Image 4" descr="mecanisme-wc-a-bouton-tp_2750600659761475416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4214818"/>
            <a:ext cx="785818" cy="2115365"/>
          </a:xfrm>
          <a:prstGeom prst="rect">
            <a:avLst/>
          </a:prstGeom>
          <a:ln>
            <a:noFill/>
          </a:ln>
        </p:spPr>
      </p:pic>
      <p:pic>
        <p:nvPicPr>
          <p:cNvPr id="6" name="Image 5" descr="ensemble-complet-de-chasse-d-eau-mecanisme-wc-et-robinet-flotteur.jpg"/>
          <p:cNvPicPr>
            <a:picLocks noChangeAspect="1"/>
          </p:cNvPicPr>
          <p:nvPr/>
        </p:nvPicPr>
        <p:blipFill>
          <a:blip r:embed="rId4" cstate="print"/>
          <a:srcRect l="17308" t="-3846" r="23076"/>
          <a:stretch>
            <a:fillRect/>
          </a:stretch>
        </p:blipFill>
        <p:spPr>
          <a:xfrm>
            <a:off x="642910" y="1571612"/>
            <a:ext cx="1189318" cy="2071702"/>
          </a:xfrm>
          <a:prstGeom prst="rect">
            <a:avLst/>
          </a:prstGeom>
          <a:ln>
            <a:noFill/>
          </a:ln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500034" y="857232"/>
            <a:ext cx="821537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2">
                  <a:lumMod val="60000"/>
                  <a:lumOff val="40000"/>
                </a:schemeClr>
              </a:buClr>
              <a:buSzTx/>
              <a:buFont typeface="Wingdings 3" pitchFamily="18" charset="2"/>
              <a:buChar char="u"/>
              <a:tabLst/>
            </a:pPr>
            <a:r>
              <a:rPr kumimoji="0" lang="fr-F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Prenons le cas ou une personne va au minimum au toilette 02fois /jr pour un besoin urinaire.</a:t>
            </a:r>
            <a:endParaRPr kumimoji="0" lang="fr-FR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961859" y="1577736"/>
            <a:ext cx="17145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Mécanisme classique</a:t>
            </a:r>
            <a:endParaRPr kumimoji="0" lang="fr-FR" sz="7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 chaque cycle une chasse classique évacue 9 litres d’eau.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14480" y="4286256"/>
            <a:ext cx="20002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u="sng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Mécanisme à deux boutons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200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Pour le même besoin ce type de mécanisme libère la moitié d’un cycle d’une chasse soit 4,5 litres d’eau.</a:t>
            </a:r>
            <a:endParaRPr lang="fr-FR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4500562" y="1838314"/>
          <a:ext cx="4214842" cy="1784616"/>
        </p:xfrm>
        <a:graphic>
          <a:graphicData uri="http://schemas.openxmlformats.org/drawingml/2006/table">
            <a:tbl>
              <a:tblPr/>
              <a:tblGrid>
                <a:gridCol w="1214446"/>
                <a:gridCol w="1500198"/>
                <a:gridCol w="1500198"/>
              </a:tblGrid>
              <a:tr h="2143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kern="120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Désignation</a:t>
                      </a:r>
                      <a:endParaRPr lang="fr-FR" sz="900" b="1" kern="12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kern="12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Mécanisme classique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Mécanisme à deux boutons</a:t>
                      </a:r>
                      <a:endParaRPr lang="fr-FR" sz="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274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latin typeface="Calibri"/>
                          <a:ea typeface="Calibri"/>
                          <a:cs typeface="Times New Roman"/>
                        </a:rPr>
                        <a:t>Nombre d’utilisation/jour</a:t>
                      </a:r>
                      <a:endParaRPr lang="fr-FR" sz="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libri"/>
                          <a:ea typeface="Calibri"/>
                          <a:cs typeface="Times New Roman"/>
                        </a:rPr>
                        <a:t>98</a:t>
                      </a: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libri"/>
                          <a:ea typeface="Calibri"/>
                          <a:cs typeface="Times New Roman"/>
                        </a:rPr>
                        <a:t>98</a:t>
                      </a: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latin typeface="Calibri"/>
                          <a:ea typeface="Calibri"/>
                          <a:cs typeface="Times New Roman"/>
                        </a:rPr>
                        <a:t>Cycle d’une chasse</a:t>
                      </a:r>
                      <a:endParaRPr lang="fr-FR" sz="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libri"/>
                          <a:ea typeface="Calibri"/>
                          <a:cs typeface="Times New Roman"/>
                        </a:rPr>
                        <a:t>9 litres</a:t>
                      </a: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libri"/>
                          <a:ea typeface="Calibri"/>
                          <a:cs typeface="Times New Roman"/>
                        </a:rPr>
                        <a:t>4,5 litres</a:t>
                      </a: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latin typeface="Calibri"/>
                          <a:ea typeface="Calibri"/>
                          <a:cs typeface="Times New Roman"/>
                        </a:rPr>
                        <a:t>Consommation/jour</a:t>
                      </a:r>
                      <a:endParaRPr lang="fr-FR" sz="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libri"/>
                          <a:ea typeface="Calibri"/>
                          <a:cs typeface="Times New Roman"/>
                        </a:rPr>
                        <a:t>882 litres</a:t>
                      </a: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libri"/>
                          <a:ea typeface="Calibri"/>
                          <a:cs typeface="Times New Roman"/>
                        </a:rPr>
                        <a:t>441 litres</a:t>
                      </a: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63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latin typeface="Calibri"/>
                          <a:ea typeface="Calibri"/>
                          <a:cs typeface="Times New Roman"/>
                        </a:rPr>
                        <a:t>Consommation/an</a:t>
                      </a:r>
                      <a:endParaRPr lang="fr-FR" sz="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5725" algn="l"/>
                        </a:tabLst>
                      </a:pPr>
                      <a:r>
                        <a:rPr lang="fr-FR" sz="1000" dirty="0">
                          <a:latin typeface="Calibri"/>
                          <a:ea typeface="Calibri"/>
                          <a:cs typeface="Times New Roman"/>
                        </a:rPr>
                        <a:t>232848 </a:t>
                      </a:r>
                      <a:r>
                        <a:rPr lang="fr-FR" sz="1000" dirty="0" smtClean="0">
                          <a:latin typeface="Calibri"/>
                          <a:ea typeface="Calibri"/>
                          <a:cs typeface="Times New Roman"/>
                        </a:rPr>
                        <a:t>litres=</a:t>
                      </a:r>
                      <a:r>
                        <a:rPr lang="fr-FR" sz="10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1000" dirty="0" smtClean="0">
                          <a:latin typeface="Calibri"/>
                          <a:ea typeface="Calibri"/>
                          <a:cs typeface="Times New Roman"/>
                        </a:rPr>
                        <a:t>232,84 m3 </a:t>
                      </a: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libri"/>
                          <a:ea typeface="Calibri"/>
                          <a:cs typeface="Times New Roman"/>
                        </a:rPr>
                        <a:t>116424 </a:t>
                      </a:r>
                      <a:r>
                        <a:rPr lang="fr-FR" sz="1000" dirty="0" smtClean="0">
                          <a:latin typeface="Calibri"/>
                          <a:ea typeface="Calibri"/>
                          <a:cs typeface="Times New Roman"/>
                        </a:rPr>
                        <a:t>litres=</a:t>
                      </a:r>
                      <a:r>
                        <a:rPr lang="fr-FR" sz="10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1000" dirty="0" smtClean="0">
                          <a:latin typeface="Calibri"/>
                          <a:ea typeface="Calibri"/>
                          <a:cs typeface="Times New Roman"/>
                        </a:rPr>
                        <a:t>116,42m3</a:t>
                      </a: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76350" algn="l"/>
                        </a:tabLst>
                      </a:pPr>
                      <a:r>
                        <a:rPr lang="fr-FR" sz="1000" b="1" dirty="0">
                          <a:latin typeface="Calibri"/>
                          <a:ea typeface="Calibri"/>
                          <a:cs typeface="Times New Roman"/>
                        </a:rPr>
                        <a:t>Coût annuel  </a:t>
                      </a:r>
                      <a:r>
                        <a:rPr lang="fr-FR" sz="1000" b="1" dirty="0" smtClean="0">
                          <a:latin typeface="Calibri"/>
                          <a:ea typeface="Calibri"/>
                          <a:cs typeface="Times New Roman"/>
                        </a:rPr>
                        <a:t>m3=364 FCFA</a:t>
                      </a:r>
                      <a:endParaRPr lang="fr-FR" sz="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libri"/>
                          <a:ea typeface="Calibri"/>
                          <a:cs typeface="Times New Roman"/>
                        </a:rPr>
                        <a:t>84 812 F CFA</a:t>
                      </a: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4958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libri"/>
                          <a:ea typeface="Calibri"/>
                          <a:cs typeface="Times New Roman"/>
                        </a:rPr>
                        <a:t>42 406 F CFA</a:t>
                      </a: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Economie annuel</a:t>
                      </a:r>
                      <a:endParaRPr lang="fr-FR" sz="9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116 ,42 m3 soit </a:t>
                      </a:r>
                      <a:r>
                        <a:rPr lang="fr-FR" sz="1000" b="1" dirty="0" smtClean="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50</a:t>
                      </a:r>
                      <a:r>
                        <a:rPr lang="fr-FR" sz="1000" b="1" baseline="0" dirty="0" smtClean="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 % de réduction</a:t>
                      </a:r>
                      <a:endParaRPr lang="fr-FR" sz="9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7400944" y="1571612"/>
            <a:ext cx="122822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buClr>
                <a:schemeClr val="tx2">
                  <a:lumMod val="60000"/>
                  <a:lumOff val="40000"/>
                </a:schemeClr>
              </a:buClr>
            </a:pPr>
            <a:r>
              <a:rPr lang="fr-FR" sz="10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tableau  comparatif</a:t>
            </a:r>
            <a:endParaRPr lang="fr-FR" sz="1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 smtClean="0"/>
              <a:t>12</a:t>
            </a:r>
            <a:endParaRPr lang="fr-FR" dirty="0"/>
          </a:p>
        </p:txBody>
      </p:sp>
      <p:graphicFrame>
        <p:nvGraphicFramePr>
          <p:cNvPr id="12" name="Graphique 11"/>
          <p:cNvGraphicFramePr/>
          <p:nvPr/>
        </p:nvGraphicFramePr>
        <p:xfrm>
          <a:off x="4786314" y="4000504"/>
          <a:ext cx="3714776" cy="22145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2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7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7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7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7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2200"/>
                            </p:stCondLst>
                            <p:childTnLst>
                              <p:par>
                                <p:cTn id="36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42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6385" grpId="0"/>
      <p:bldP spid="16386" grpId="0"/>
      <p:bldP spid="10" grpId="0"/>
      <p:bldP spid="9" grpId="0"/>
      <p:bldGraphic spid="12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357190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fr-FR" sz="2000" dirty="0" smtClean="0">
                <a:solidFill>
                  <a:schemeClr val="bg1"/>
                </a:solidFill>
              </a:rPr>
              <a:t>Robinetterie</a:t>
            </a:r>
            <a:endParaRPr lang="fr-FR" sz="2000" dirty="0">
              <a:solidFill>
                <a:schemeClr val="bg1"/>
              </a:solidFill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500034" y="714356"/>
            <a:ext cx="821537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85725" lvl="0" indent="180975" fontAlgn="base">
              <a:spcBef>
                <a:spcPct val="0"/>
              </a:spcBef>
              <a:spcAft>
                <a:spcPct val="0"/>
              </a:spcAft>
              <a:buClr>
                <a:schemeClr val="tx2">
                  <a:lumMod val="60000"/>
                  <a:lumOff val="40000"/>
                </a:schemeClr>
              </a:buClr>
              <a:buFont typeface="Wingdings 3" pitchFamily="18" charset="2"/>
              <a:buChar char="u"/>
              <a:tabLst>
                <a:tab pos="180975" algn="l"/>
                <a:tab pos="361950" algn="l"/>
              </a:tabLst>
            </a:pPr>
            <a:r>
              <a:rPr lang="fr-FR" sz="1400" dirty="0" smtClean="0"/>
              <a:t> </a:t>
            </a:r>
            <a:r>
              <a:rPr lang="fr-FR" sz="13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Prenons le cas ou une personne va au minimum au toilette 02fois /jr pour laver ses mains. </a:t>
            </a:r>
            <a:r>
              <a:rPr lang="fr-FR" sz="1300" dirty="0" smtClean="0"/>
              <a:t>Le débit moyen d’un robinet classique est de 12 litres.</a:t>
            </a: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714480" y="3214686"/>
            <a:ext cx="1857388" cy="1192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-FR" sz="1100" b="1" u="sng" dirty="0" smtClean="0">
                <a:latin typeface="Calibri" pitchFamily="34" charset="0"/>
                <a:cs typeface="Times New Roman" pitchFamily="18" charset="0"/>
              </a:rPr>
              <a:t>Robinet temporisé</a:t>
            </a:r>
            <a:endParaRPr kumimoji="0" lang="fr-FR" sz="11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100" dirty="0" smtClean="0"/>
              <a:t>Grâce à son temps d’écoulement fractionné, il évite ainsi tout risque de gaspillage et vous offre  60 % d’économie.</a:t>
            </a: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Image 7" descr="robinet lavabo.jpg"/>
          <p:cNvPicPr>
            <a:picLocks noChangeAspect="1"/>
          </p:cNvPicPr>
          <p:nvPr/>
        </p:nvPicPr>
        <p:blipFill>
          <a:blip r:embed="rId3" cstate="print"/>
          <a:srcRect l="-3125" t="9375" r="-3125"/>
          <a:stretch>
            <a:fillRect/>
          </a:stretch>
        </p:blipFill>
        <p:spPr>
          <a:xfrm>
            <a:off x="500034" y="1760712"/>
            <a:ext cx="1071570" cy="913987"/>
          </a:xfrm>
          <a:prstGeom prst="rect">
            <a:avLst/>
          </a:prstGeom>
        </p:spPr>
      </p:pic>
      <p:pic>
        <p:nvPicPr>
          <p:cNvPr id="9" name="Image 8" descr="robinet-electronique-delabie-tp_9215293865900321866f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034" y="4923375"/>
            <a:ext cx="1071570" cy="856541"/>
          </a:xfrm>
          <a:prstGeom prst="rect">
            <a:avLst/>
          </a:prstGeom>
        </p:spPr>
      </p:pic>
      <p:pic>
        <p:nvPicPr>
          <p:cNvPr id="12" name="Image 11" descr="robinet à pression.jpg"/>
          <p:cNvPicPr>
            <a:picLocks noChangeAspect="1"/>
          </p:cNvPicPr>
          <p:nvPr/>
        </p:nvPicPr>
        <p:blipFill>
          <a:blip r:embed="rId5"/>
          <a:srcRect l="2504" t="18520" r="4841" b="15339"/>
          <a:stretch>
            <a:fillRect/>
          </a:stretch>
        </p:blipFill>
        <p:spPr>
          <a:xfrm>
            <a:off x="428597" y="3327914"/>
            <a:ext cx="1214445" cy="856751"/>
          </a:xfrm>
          <a:prstGeom prst="rect">
            <a:avLst/>
          </a:prstGeom>
        </p:spPr>
      </p:pic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1643042" y="4714884"/>
            <a:ext cx="1785950" cy="1192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-FR" sz="1100" b="1" u="sng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Robinet</a:t>
            </a:r>
            <a:r>
              <a:rPr kumimoji="0" lang="fr-FR" sz="11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sz="1100" b="1" u="sng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à infrarouge</a:t>
            </a:r>
            <a:endParaRPr kumimoji="0" lang="fr-FR" sz="11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sz="1100" dirty="0" smtClean="0"/>
              <a:t>Les pertes d’eau sont nulles s’arrête dès le retrait des mains il vous offre 70 % d’économie par rapport à une robinetterie classique .</a:t>
            </a: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1714480" y="1714488"/>
            <a:ext cx="1643074" cy="1023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-FR" sz="1100" b="1" u="sng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Robinet</a:t>
            </a:r>
            <a:r>
              <a:rPr kumimoji="0" lang="fr-FR" sz="11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classique</a:t>
            </a:r>
            <a:endParaRPr kumimoji="0" lang="fr-FR" sz="11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r>
              <a:rPr lang="fr-FR" sz="1100" dirty="0" smtClean="0"/>
              <a:t>Nous utilisons en moyenne 33 secondes pour laver nos mains. Soit 6,6 litres d’eau</a:t>
            </a:r>
            <a:endParaRPr lang="fr-FR" sz="1100" dirty="0"/>
          </a:p>
        </p:txBody>
      </p:sp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4500562" y="1714488"/>
          <a:ext cx="4214842" cy="1949400"/>
        </p:xfrm>
        <a:graphic>
          <a:graphicData uri="http://schemas.openxmlformats.org/drawingml/2006/table">
            <a:tbl>
              <a:tblPr/>
              <a:tblGrid>
                <a:gridCol w="1285884"/>
                <a:gridCol w="928694"/>
                <a:gridCol w="1125165"/>
                <a:gridCol w="875099"/>
              </a:tblGrid>
              <a:tr h="2143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r>
                        <a:rPr lang="fr-FR" sz="10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ésignations</a:t>
                      </a:r>
                      <a:endParaRPr lang="fr-FR" sz="9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Robinet </a:t>
                      </a:r>
                      <a:endParaRPr lang="fr-FR" sz="1000" b="1" dirty="0" smtClean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classique</a:t>
                      </a:r>
                      <a:endParaRPr lang="fr-FR" sz="9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Robinet </a:t>
                      </a:r>
                      <a:endParaRPr lang="fr-FR" sz="1000" b="1" dirty="0" smtClean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temporisé</a:t>
                      </a:r>
                      <a:endParaRPr lang="fr-FR" sz="9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Robinet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10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infrarouge</a:t>
                      </a:r>
                      <a:endParaRPr lang="fr-FR" sz="9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8084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Nombre d’utilisation/jour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libri"/>
                          <a:ea typeface="Calibri"/>
                          <a:cs typeface="Times New Roman"/>
                        </a:rPr>
                        <a:t>98</a:t>
                      </a: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libri"/>
                          <a:ea typeface="Calibri"/>
                          <a:cs typeface="Times New Roman"/>
                        </a:rPr>
                        <a:t>98</a:t>
                      </a: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libri"/>
                          <a:ea typeface="Calibri"/>
                          <a:cs typeface="Times New Roman"/>
                        </a:rPr>
                        <a:t>98</a:t>
                      </a: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9066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Débit moyen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libri"/>
                          <a:ea typeface="Calibri"/>
                          <a:cs typeface="Times New Roman"/>
                        </a:rPr>
                        <a:t>6,6 litres</a:t>
                      </a: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libri"/>
                          <a:ea typeface="Calibri"/>
                          <a:cs typeface="Times New Roman"/>
                        </a:rPr>
                        <a:t>2,64 litres</a:t>
                      </a: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libri"/>
                          <a:ea typeface="Calibri"/>
                          <a:cs typeface="Times New Roman"/>
                        </a:rPr>
                        <a:t>1,98 litre</a:t>
                      </a: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Consommation/jour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libri"/>
                          <a:ea typeface="Calibri"/>
                          <a:cs typeface="Times New Roman"/>
                        </a:rPr>
                        <a:t>647 litres</a:t>
                      </a: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libri"/>
                          <a:ea typeface="Calibri"/>
                          <a:cs typeface="Times New Roman"/>
                        </a:rPr>
                        <a:t>256 litres</a:t>
                      </a: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62305" algn="ctr"/>
                        </a:tabLst>
                      </a:pPr>
                      <a:r>
                        <a:rPr lang="fr-FR" sz="1000" dirty="0">
                          <a:latin typeface="Calibri"/>
                          <a:ea typeface="Calibri"/>
                          <a:cs typeface="Times New Roman"/>
                        </a:rPr>
                        <a:t>194 litres</a:t>
                      </a: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1091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Consommation/an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libri"/>
                          <a:ea typeface="Calibri"/>
                          <a:cs typeface="Times New Roman"/>
                        </a:rPr>
                        <a:t>170 808 </a:t>
                      </a:r>
                      <a:r>
                        <a:rPr lang="fr-FR" sz="1000" dirty="0" smtClean="0">
                          <a:latin typeface="Calibri"/>
                          <a:ea typeface="Calibri"/>
                          <a:cs typeface="Times New Roman"/>
                        </a:rPr>
                        <a:t> l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latin typeface="Calibri"/>
                          <a:ea typeface="Calibri"/>
                          <a:cs typeface="Times New Roman"/>
                        </a:rPr>
                        <a:t>(171 m3)</a:t>
                      </a: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libri"/>
                          <a:ea typeface="Calibri"/>
                          <a:cs typeface="Times New Roman"/>
                        </a:rPr>
                        <a:t>67 </a:t>
                      </a:r>
                      <a:r>
                        <a:rPr lang="fr-FR" sz="1000" dirty="0" smtClean="0">
                          <a:latin typeface="Calibri"/>
                          <a:ea typeface="Calibri"/>
                          <a:cs typeface="Times New Roman"/>
                        </a:rPr>
                        <a:t>584 l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latin typeface="Calibri"/>
                          <a:ea typeface="Calibri"/>
                          <a:cs typeface="Times New Roman"/>
                        </a:rPr>
                        <a:t>(67,58 m3)</a:t>
                      </a: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libri"/>
                          <a:ea typeface="Calibri"/>
                          <a:cs typeface="Times New Roman"/>
                        </a:rPr>
                        <a:t>51 </a:t>
                      </a:r>
                      <a:r>
                        <a:rPr lang="fr-FR" sz="1000" dirty="0" smtClean="0">
                          <a:latin typeface="Calibri"/>
                          <a:ea typeface="Calibri"/>
                          <a:cs typeface="Times New Roman"/>
                        </a:rPr>
                        <a:t>216</a:t>
                      </a:r>
                      <a:r>
                        <a:rPr lang="fr-FR" sz="1000" baseline="0" dirty="0" smtClean="0">
                          <a:latin typeface="Calibri"/>
                          <a:ea typeface="Calibri"/>
                          <a:cs typeface="Times New Roman"/>
                        </a:rPr>
                        <a:t> l</a:t>
                      </a:r>
                      <a:endParaRPr lang="fr-FR" sz="1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latin typeface="Calibri"/>
                          <a:ea typeface="Calibri"/>
                          <a:cs typeface="Times New Roman"/>
                        </a:rPr>
                        <a:t>( </a:t>
                      </a:r>
                      <a:r>
                        <a:rPr lang="fr-FR" sz="1000" dirty="0">
                          <a:latin typeface="Calibri"/>
                          <a:ea typeface="Calibri"/>
                          <a:cs typeface="Times New Roman"/>
                        </a:rPr>
                        <a:t>51,21 </a:t>
                      </a:r>
                      <a:r>
                        <a:rPr lang="fr-FR" sz="1000" dirty="0" smtClean="0">
                          <a:latin typeface="Calibri"/>
                          <a:ea typeface="Calibri"/>
                          <a:cs typeface="Times New Roman"/>
                        </a:rPr>
                        <a:t>m3)</a:t>
                      </a: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7679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76350" algn="l"/>
                        </a:tabLst>
                      </a:pPr>
                      <a:r>
                        <a:rPr lang="fr-FR" sz="100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Coût annuel  m3=364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libri"/>
                          <a:ea typeface="Calibri"/>
                          <a:cs typeface="Times New Roman"/>
                        </a:rPr>
                        <a:t>62 244 F CFA</a:t>
                      </a: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libri"/>
                          <a:ea typeface="Calibri"/>
                          <a:cs typeface="Times New Roman"/>
                        </a:rPr>
                        <a:t>24600 F CFA</a:t>
                      </a: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libri"/>
                          <a:ea typeface="Calibri"/>
                          <a:cs typeface="Times New Roman"/>
                        </a:rPr>
                        <a:t>18 640 F CFA</a:t>
                      </a: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latin typeface="Calibri"/>
                          <a:ea typeface="Calibri"/>
                          <a:cs typeface="Times New Roman"/>
                        </a:rPr>
                        <a:t>Economie réalisée</a:t>
                      </a: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kern="1200" dirty="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103,42 m3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kern="1200" dirty="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119,79 m3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 smtClean="0"/>
              <a:t>13</a:t>
            </a:r>
            <a:endParaRPr lang="fr-FR" dirty="0"/>
          </a:p>
        </p:txBody>
      </p:sp>
      <p:sp>
        <p:nvSpPr>
          <p:cNvPr id="14" name="Rectangle 13"/>
          <p:cNvSpPr/>
          <p:nvPr/>
        </p:nvSpPr>
        <p:spPr>
          <a:xfrm>
            <a:off x="7429520" y="1357298"/>
            <a:ext cx="130516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buClr>
                <a:schemeClr val="tx2">
                  <a:lumMod val="60000"/>
                  <a:lumOff val="40000"/>
                </a:schemeClr>
              </a:buClr>
            </a:pPr>
            <a:r>
              <a:rPr lang="fr-FR" sz="105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tableau  comparatif</a:t>
            </a:r>
            <a:endParaRPr lang="fr-FR" sz="1400" b="1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6" name="Graphique 15"/>
          <p:cNvGraphicFramePr/>
          <p:nvPr/>
        </p:nvGraphicFramePr>
        <p:xfrm>
          <a:off x="4214778" y="3786190"/>
          <a:ext cx="4500626" cy="2786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0"/>
                            </p:stCondLst>
                            <p:childTnLst>
                              <p:par>
                                <p:cTn id="2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2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5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000"/>
                            </p:stCondLst>
                            <p:childTnLst>
                              <p:par>
                                <p:cTn id="33" presetID="2" presetClass="entr" presetSubtype="4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6000"/>
                            </p:stCondLst>
                            <p:childTnLst>
                              <p:par>
                                <p:cTn id="3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6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1000"/>
                            </p:stCondLst>
                            <p:childTnLst>
                              <p:par>
                                <p:cTn id="45" presetID="53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30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6385" grpId="0"/>
      <p:bldP spid="16386" grpId="0"/>
      <p:bldP spid="13" grpId="0"/>
      <p:bldP spid="15" grpId="0"/>
      <p:bldP spid="14" grpId="0"/>
      <p:bldGraphic spid="16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fr-FR" sz="5400" dirty="0" smtClean="0">
                <a:solidFill>
                  <a:srgbClr val="0070C0"/>
                </a:solidFill>
                <a:latin typeface="+mn-lt"/>
                <a:cs typeface="Consolas" pitchFamily="49" charset="0"/>
              </a:rPr>
              <a:t>Economiser de l’électricité</a:t>
            </a:r>
            <a:endParaRPr lang="fr-FR" sz="3200" dirty="0">
              <a:solidFill>
                <a:srgbClr val="0070C0"/>
              </a:solidFill>
              <a:latin typeface="+mn-lt"/>
              <a:cs typeface="Consolas" pitchFamily="49" charset="0"/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857224" y="400050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 2" pitchFamily="18" charset="2"/>
              <a:buChar char=""/>
              <a:tabLst/>
              <a:defRPr/>
            </a:pPr>
            <a:r>
              <a:rPr lang="fr-FR" sz="3200" dirty="0" smtClean="0">
                <a:solidFill>
                  <a:schemeClr val="accent5">
                    <a:lumMod val="75000"/>
                  </a:schemeClr>
                </a:solidFill>
                <a:ea typeface="+mj-ea"/>
                <a:cs typeface="Consolas" pitchFamily="49" charset="0"/>
              </a:rPr>
              <a:t>  </a:t>
            </a:r>
            <a:r>
              <a:rPr lang="fr-FR" sz="3200" dirty="0" smtClean="0">
                <a:solidFill>
                  <a:schemeClr val="accent5">
                    <a:lumMod val="50000"/>
                  </a:schemeClr>
                </a:solidFill>
                <a:ea typeface="+mj-ea"/>
                <a:cs typeface="Consolas" pitchFamily="49" charset="0"/>
              </a:rPr>
              <a:t>Eclairage 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 2" pitchFamily="18" charset="2"/>
              <a:buChar char=""/>
              <a:tabLst/>
              <a:defRPr/>
            </a:pPr>
            <a:r>
              <a:rPr kumimoji="0" lang="fr-FR" sz="3200" i="0" u="none" strike="noStrike" kern="1200" cap="none" spc="0" normalizeH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+mj-ea"/>
                <a:cs typeface="Consolas" pitchFamily="49" charset="0"/>
              </a:rPr>
              <a:t> </a:t>
            </a:r>
            <a:r>
              <a:rPr kumimoji="0" lang="fr-FR" sz="3200" i="0" u="none" strike="noStrike" kern="1200" cap="none" spc="0" normalizeH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+mj-ea"/>
                <a:cs typeface="Consolas" pitchFamily="49" charset="0"/>
              </a:rPr>
              <a:t> Détecteur de présence</a:t>
            </a:r>
            <a:endParaRPr kumimoji="0" lang="fr-FR" sz="1600" i="0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n-lt"/>
              <a:ea typeface="+mj-ea"/>
              <a:cs typeface="Consolas" pitchFamily="49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 smtClean="0"/>
              <a:t>14</a:t>
            </a:r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357190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fr-FR" sz="2000" dirty="0" smtClean="0">
                <a:solidFill>
                  <a:schemeClr val="bg1"/>
                </a:solidFill>
              </a:rPr>
              <a:t>Eclairage </a:t>
            </a:r>
            <a:endParaRPr lang="fr-FR" sz="2000" dirty="0">
              <a:solidFill>
                <a:schemeClr val="bg1"/>
              </a:solidFill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500034" y="785794"/>
            <a:ext cx="8215370" cy="13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Clr>
                <a:schemeClr val="tx2">
                  <a:lumMod val="60000"/>
                  <a:lumOff val="40000"/>
                </a:schemeClr>
              </a:buClr>
            </a:pPr>
            <a:r>
              <a:rPr lang="fr-FR" sz="1300" dirty="0" smtClean="0"/>
              <a:t>Dans ce bâtiment nous avons :</a:t>
            </a:r>
          </a:p>
          <a:p>
            <a:pPr lvl="0">
              <a:buClr>
                <a:schemeClr val="tx2">
                  <a:lumMod val="60000"/>
                  <a:lumOff val="40000"/>
                </a:schemeClr>
              </a:buClr>
              <a:buFont typeface="Wingdings 3" pitchFamily="18" charset="2"/>
              <a:buChar char="u"/>
            </a:pPr>
            <a:r>
              <a:rPr lang="fr-FR" sz="1300" dirty="0" smtClean="0"/>
              <a:t> 240 tubes à néon (1 ,20 m) d’une puissance chacune de 36 W ; durée d’utilisation (t) = 10H/jr</a:t>
            </a:r>
          </a:p>
          <a:p>
            <a:pPr lvl="0">
              <a:buClr>
                <a:schemeClr val="tx2">
                  <a:lumMod val="60000"/>
                  <a:lumOff val="40000"/>
                </a:schemeClr>
              </a:buClr>
              <a:buFont typeface="Wingdings 3" pitchFamily="18" charset="2"/>
              <a:buChar char="u"/>
            </a:pPr>
            <a:r>
              <a:rPr lang="fr-FR" sz="1300" dirty="0" smtClean="0"/>
              <a:t> 55 ampoules incandescentes d’une puissance chacune de 60 W ; t= 10H/jr</a:t>
            </a:r>
          </a:p>
          <a:p>
            <a:pPr lvl="0">
              <a:buClr>
                <a:schemeClr val="tx2">
                  <a:lumMod val="60000"/>
                  <a:lumOff val="40000"/>
                </a:schemeClr>
              </a:buClr>
              <a:buFont typeface="Wingdings 3" pitchFamily="18" charset="2"/>
              <a:buChar char="u"/>
            </a:pPr>
            <a:r>
              <a:rPr lang="fr-FR" sz="1300" dirty="0" smtClean="0"/>
              <a:t> 04 tubes à néon (0,60 m) d’une puissance de 18 W ;  t=24H</a:t>
            </a:r>
          </a:p>
          <a:p>
            <a:pPr lvl="0">
              <a:buClr>
                <a:schemeClr val="tx2">
                  <a:lumMod val="60000"/>
                  <a:lumOff val="40000"/>
                </a:schemeClr>
              </a:buClr>
              <a:buFont typeface="Wingdings 3" pitchFamily="18" charset="2"/>
              <a:buChar char="u"/>
            </a:pPr>
            <a:r>
              <a:rPr lang="fr-FR" sz="1300" dirty="0" smtClean="0"/>
              <a:t>Coût  :1 kWh = 79 F CFA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chemeClr val="tx2">
                  <a:lumMod val="60000"/>
                  <a:lumOff val="40000"/>
                </a:schemeClr>
              </a:buClr>
            </a:pPr>
            <a:endParaRPr lang="fr-FR" sz="1400" dirty="0" smtClean="0"/>
          </a:p>
        </p:txBody>
      </p:sp>
      <p:graphicFrame>
        <p:nvGraphicFramePr>
          <p:cNvPr id="11" name="Tableau 10"/>
          <p:cNvGraphicFramePr>
            <a:graphicFrameLocks noGrp="1"/>
          </p:cNvGraphicFramePr>
          <p:nvPr/>
        </p:nvGraphicFramePr>
        <p:xfrm>
          <a:off x="642910" y="2643182"/>
          <a:ext cx="8072494" cy="1071571"/>
        </p:xfrm>
        <a:graphic>
          <a:graphicData uri="http://schemas.openxmlformats.org/drawingml/2006/table">
            <a:tbl>
              <a:tblPr/>
              <a:tblGrid>
                <a:gridCol w="2143140"/>
                <a:gridCol w="1714512"/>
                <a:gridCol w="1714512"/>
                <a:gridCol w="1357322"/>
                <a:gridCol w="1143008"/>
              </a:tblGrid>
              <a:tr h="21431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12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r>
                        <a:rPr lang="fr-FR" sz="1100" b="1" kern="120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ésignations</a:t>
                      </a:r>
                      <a:endParaRPr lang="fr-FR" sz="1100" b="1" kern="12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7" marR="63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12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Tube à néon (</a:t>
                      </a:r>
                      <a:r>
                        <a:rPr lang="fr-FR" sz="1100" b="1" kern="120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1,20m) 36 </a:t>
                      </a:r>
                      <a:r>
                        <a:rPr lang="fr-FR" sz="1100" b="1" kern="12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W</a:t>
                      </a:r>
                    </a:p>
                  </a:txBody>
                  <a:tcPr marL="63617" marR="63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12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Tube à néon (</a:t>
                      </a:r>
                      <a:r>
                        <a:rPr lang="fr-FR" sz="1100" b="1" kern="120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0,60m) 18 W</a:t>
                      </a:r>
                      <a:endParaRPr lang="fr-FR" sz="1100" b="1" kern="12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7" marR="63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120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Ampoule 60 </a:t>
                      </a:r>
                      <a:r>
                        <a:rPr lang="fr-FR" sz="1100" b="1" kern="12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W</a:t>
                      </a:r>
                    </a:p>
                  </a:txBody>
                  <a:tcPr marL="63617" marR="63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12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</a:p>
                  </a:txBody>
                  <a:tcPr marL="63617" marR="63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Calibri"/>
                          <a:ea typeface="Calibri"/>
                          <a:cs typeface="Times New Roman"/>
                        </a:rPr>
                        <a:t>Quantités</a:t>
                      </a:r>
                    </a:p>
                  </a:txBody>
                  <a:tcPr marL="63617" marR="63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latin typeface="Calibri"/>
                          <a:ea typeface="Calibri"/>
                          <a:cs typeface="Times New Roman"/>
                        </a:rPr>
                        <a:t>240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7" marR="63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latin typeface="Calibri"/>
                          <a:ea typeface="Calibri"/>
                          <a:cs typeface="Times New Roman"/>
                        </a:rPr>
                        <a:t>04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7" marR="63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latin typeface="Calibri"/>
                          <a:ea typeface="Calibri"/>
                          <a:cs typeface="Times New Roman"/>
                        </a:rPr>
                        <a:t>55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7" marR="63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7" marR="63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Calibri"/>
                          <a:ea typeface="Calibri"/>
                          <a:cs typeface="Times New Roman"/>
                        </a:rPr>
                        <a:t>Consommation journalière (kWh)</a:t>
                      </a:r>
                    </a:p>
                  </a:txBody>
                  <a:tcPr marL="63617" marR="63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latin typeface="Calibri"/>
                          <a:ea typeface="Calibri"/>
                          <a:cs typeface="Times New Roman"/>
                        </a:rPr>
                        <a:t>86 ,4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7" marR="63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latin typeface="Calibri"/>
                          <a:ea typeface="Calibri"/>
                          <a:cs typeface="Times New Roman"/>
                        </a:rPr>
                        <a:t>1,728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7" marR="63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latin typeface="Calibri"/>
                          <a:ea typeface="Calibri"/>
                          <a:cs typeface="Times New Roman"/>
                        </a:rPr>
                        <a:t>33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7" marR="63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latin typeface="Calibri"/>
                          <a:ea typeface="Calibri"/>
                          <a:cs typeface="Times New Roman"/>
                        </a:rPr>
                        <a:t>121,128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7" marR="63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Calibri"/>
                          <a:ea typeface="Calibri"/>
                          <a:cs typeface="Times New Roman"/>
                        </a:rPr>
                        <a:t>Consommation annuelle (kWh)</a:t>
                      </a:r>
                    </a:p>
                  </a:txBody>
                  <a:tcPr marL="63617" marR="63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latin typeface="Calibri"/>
                          <a:ea typeface="Calibri"/>
                          <a:cs typeface="Times New Roman"/>
                        </a:rPr>
                        <a:t>22 809,6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7" marR="63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latin typeface="Calibri"/>
                          <a:ea typeface="Calibri"/>
                          <a:cs typeface="Times New Roman"/>
                        </a:rPr>
                        <a:t>630,72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7" marR="63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latin typeface="Calibri"/>
                          <a:ea typeface="Calibri"/>
                          <a:cs typeface="Times New Roman"/>
                        </a:rPr>
                        <a:t>8 712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7" marR="63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latin typeface="Calibri"/>
                          <a:ea typeface="Calibri"/>
                          <a:cs typeface="Times New Roman"/>
                        </a:rPr>
                        <a:t>32 152 ,32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7" marR="63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Coût annuel F CFA</a:t>
                      </a:r>
                    </a:p>
                  </a:txBody>
                  <a:tcPr marL="63617" marR="63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latin typeface="Calibri"/>
                          <a:ea typeface="Calibri"/>
                          <a:cs typeface="Times New Roman"/>
                        </a:rPr>
                        <a:t>1 801 958,4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7" marR="63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latin typeface="Calibri"/>
                          <a:ea typeface="Calibri"/>
                          <a:cs typeface="Times New Roman"/>
                        </a:rPr>
                        <a:t>49 826 ,88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7" marR="63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Calibri"/>
                          <a:ea typeface="Calibri"/>
                          <a:cs typeface="Times New Roman"/>
                        </a:rPr>
                        <a:t>688 248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7" marR="63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latin typeface="Calibri"/>
                          <a:ea typeface="Calibri"/>
                          <a:cs typeface="Times New Roman"/>
                        </a:rPr>
                        <a:t>2 540 033,28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7" marR="63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571472" y="2214554"/>
            <a:ext cx="2571768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-FR" sz="13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1) E</a:t>
            </a:r>
            <a:r>
              <a:rPr kumimoji="0" lang="fr-FR" sz="13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clairage classique</a:t>
            </a:r>
            <a:endParaRPr kumimoji="0" lang="fr-FR" sz="13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642910" y="4786322"/>
          <a:ext cx="8072494" cy="1044455"/>
        </p:xfrm>
        <a:graphic>
          <a:graphicData uri="http://schemas.openxmlformats.org/drawingml/2006/table">
            <a:tbl>
              <a:tblPr/>
              <a:tblGrid>
                <a:gridCol w="2143140"/>
                <a:gridCol w="1714512"/>
                <a:gridCol w="1714512"/>
                <a:gridCol w="1285884"/>
                <a:gridCol w="1214446"/>
              </a:tblGrid>
              <a:tr h="21431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12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r>
                        <a:rPr lang="fr-FR" sz="1100" b="1" kern="120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ésignations</a:t>
                      </a:r>
                      <a:endParaRPr lang="fr-FR" sz="1100" b="1" kern="12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7" marR="63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12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Tube à néon (</a:t>
                      </a:r>
                      <a:r>
                        <a:rPr lang="fr-FR" sz="1100" b="1" kern="120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1,20m) 18 </a:t>
                      </a:r>
                      <a:r>
                        <a:rPr lang="fr-FR" sz="1100" b="1" kern="12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W</a:t>
                      </a:r>
                    </a:p>
                  </a:txBody>
                  <a:tcPr marL="63617" marR="63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12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Tube à néon (</a:t>
                      </a:r>
                      <a:r>
                        <a:rPr lang="fr-FR" sz="1100" b="1" kern="120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0,60m) 9 </a:t>
                      </a:r>
                      <a:r>
                        <a:rPr lang="fr-FR" sz="1100" b="1" kern="12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W</a:t>
                      </a:r>
                    </a:p>
                  </a:txBody>
                  <a:tcPr marL="63617" marR="63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120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Ampoule 8 </a:t>
                      </a:r>
                      <a:r>
                        <a:rPr lang="fr-FR" sz="1100" b="1" kern="12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W</a:t>
                      </a:r>
                    </a:p>
                  </a:txBody>
                  <a:tcPr marL="63617" marR="63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12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</a:p>
                  </a:txBody>
                  <a:tcPr marL="63617" marR="63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Calibri"/>
                          <a:ea typeface="Calibri"/>
                          <a:cs typeface="Times New Roman"/>
                        </a:rPr>
                        <a:t>Quantités</a:t>
                      </a:r>
                    </a:p>
                  </a:txBody>
                  <a:tcPr marL="63617" marR="63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latin typeface="Calibri"/>
                          <a:ea typeface="Calibri"/>
                          <a:cs typeface="Times New Roman"/>
                        </a:rPr>
                        <a:t>240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7" marR="63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latin typeface="Calibri"/>
                          <a:ea typeface="Calibri"/>
                          <a:cs typeface="Times New Roman"/>
                        </a:rPr>
                        <a:t>04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7" marR="63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latin typeface="Calibri"/>
                          <a:ea typeface="Calibri"/>
                          <a:cs typeface="Times New Roman"/>
                        </a:rPr>
                        <a:t>55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7" marR="63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7" marR="63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Calibri"/>
                          <a:ea typeface="Calibri"/>
                          <a:cs typeface="Times New Roman"/>
                        </a:rPr>
                        <a:t>Consommation journalière (kWh)</a:t>
                      </a:r>
                    </a:p>
                  </a:txBody>
                  <a:tcPr marL="63617" marR="63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latin typeface="Calibri"/>
                          <a:ea typeface="Calibri"/>
                          <a:cs typeface="Times New Roman"/>
                        </a:rPr>
                        <a:t>43,2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7" marR="63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latin typeface="Calibri"/>
                          <a:ea typeface="Calibri"/>
                          <a:cs typeface="Times New Roman"/>
                        </a:rPr>
                        <a:t>0,864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7" marR="63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latin typeface="Calibri"/>
                          <a:ea typeface="Calibri"/>
                          <a:cs typeface="Times New Roman"/>
                        </a:rPr>
                        <a:t>4,4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7" marR="63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latin typeface="Calibri"/>
                          <a:ea typeface="Calibri"/>
                          <a:cs typeface="Times New Roman"/>
                        </a:rPr>
                        <a:t>48,464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7" marR="63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7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Calibri"/>
                          <a:ea typeface="Calibri"/>
                          <a:cs typeface="Times New Roman"/>
                        </a:rPr>
                        <a:t>Consommation annuelle (kWh)</a:t>
                      </a:r>
                    </a:p>
                  </a:txBody>
                  <a:tcPr marL="63617" marR="63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Calibri"/>
                          <a:ea typeface="Calibri"/>
                          <a:cs typeface="Times New Roman"/>
                        </a:rPr>
                        <a:t>11 404,8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7" marR="63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latin typeface="Calibri"/>
                          <a:ea typeface="Calibri"/>
                          <a:cs typeface="Times New Roman"/>
                        </a:rPr>
                        <a:t>315,36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7" marR="63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latin typeface="Calibri"/>
                          <a:ea typeface="Calibri"/>
                          <a:cs typeface="Times New Roman"/>
                        </a:rPr>
                        <a:t>1 161,6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7" marR="63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latin typeface="Calibri"/>
                          <a:ea typeface="Calibri"/>
                          <a:cs typeface="Times New Roman"/>
                        </a:rPr>
                        <a:t>12 881,76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7" marR="63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Calibri"/>
                          <a:ea typeface="Calibri"/>
                          <a:cs typeface="Times New Roman"/>
                        </a:rPr>
                        <a:t>Coût annuel F CFA</a:t>
                      </a:r>
                    </a:p>
                  </a:txBody>
                  <a:tcPr marL="63617" marR="63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latin typeface="Calibri"/>
                          <a:ea typeface="Calibri"/>
                          <a:cs typeface="Times New Roman"/>
                        </a:rPr>
                        <a:t>900 979,2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7" marR="63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latin typeface="Calibri"/>
                          <a:ea typeface="Calibri"/>
                          <a:cs typeface="Times New Roman"/>
                        </a:rPr>
                        <a:t>24 913,44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7" marR="63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latin typeface="Calibri"/>
                          <a:ea typeface="Calibri"/>
                          <a:cs typeface="Times New Roman"/>
                        </a:rPr>
                        <a:t> 91 </a:t>
                      </a:r>
                      <a:r>
                        <a:rPr lang="fr-FR" sz="1100" b="1" dirty="0" smtClean="0">
                          <a:latin typeface="Calibri"/>
                          <a:ea typeface="Calibri"/>
                          <a:cs typeface="Times New Roman"/>
                        </a:rPr>
                        <a:t>766,4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7" marR="63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latin typeface="Calibri"/>
                          <a:ea typeface="Calibri"/>
                          <a:cs typeface="Times New Roman"/>
                        </a:rPr>
                        <a:t>1 017 </a:t>
                      </a:r>
                      <a:r>
                        <a:rPr lang="fr-FR" sz="1100" b="1" dirty="0" smtClean="0">
                          <a:latin typeface="Calibri"/>
                          <a:ea typeface="Calibri"/>
                          <a:cs typeface="Times New Roman"/>
                        </a:rPr>
                        <a:t>659,04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17" marR="636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642910" y="4071942"/>
            <a:ext cx="8072494" cy="669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13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2) Eclairage led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1200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Equivalence </a:t>
            </a:r>
            <a:r>
              <a:rPr lang="fr-FR" sz="1100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: tube de  36 W = 18 w ;  tube de 18 W= 9 W ;  ampoule de 60w= 8w</a:t>
            </a:r>
            <a:endParaRPr lang="fr-FR" sz="110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 smtClean="0"/>
              <a:t>15</a:t>
            </a:r>
            <a:endParaRPr lang="fr-FR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500"/>
                            </p:stCondLst>
                            <p:childTnLst>
                              <p:par>
                                <p:cTn id="19" presetID="42" presetClass="entr" presetSubtype="0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0"/>
                            </p:stCondLst>
                            <p:childTnLst>
                              <p:par>
                                <p:cTn id="31" presetID="42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90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1000"/>
                            </p:stCondLst>
                            <p:childTnLst>
                              <p:par>
                                <p:cTn id="40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25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7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3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5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357190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fr-FR" sz="2000" dirty="0" smtClean="0">
                <a:solidFill>
                  <a:schemeClr val="bg1"/>
                </a:solidFill>
              </a:rPr>
              <a:t>Détecteur de présence</a:t>
            </a:r>
            <a:endParaRPr lang="fr-FR" sz="2000" dirty="0">
              <a:solidFill>
                <a:schemeClr val="bg1"/>
              </a:solidFill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 smtClean="0"/>
              <a:t>16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428596" y="864855"/>
            <a:ext cx="828680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tx2">
                  <a:lumMod val="60000"/>
                  <a:lumOff val="40000"/>
                </a:schemeClr>
              </a:buClr>
              <a:buFont typeface="Wingdings 3" pitchFamily="18" charset="2"/>
              <a:buChar char="u"/>
            </a:pPr>
            <a:r>
              <a:rPr lang="fr-FR" sz="13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Confort et possibilité de faire des économies d'énergie s'unissent : maintenant plus personne n'oubliera d'allumer ou d'éteindre la lumière</a:t>
            </a:r>
            <a:endParaRPr lang="fr-FR" sz="1300" dirty="0" smtClean="0"/>
          </a:p>
        </p:txBody>
      </p:sp>
      <p:pic>
        <p:nvPicPr>
          <p:cNvPr id="10" name="Image 9" descr="1034032_LB_00_FB.EPS_25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22" y="1714488"/>
            <a:ext cx="1000132" cy="1000132"/>
          </a:xfrm>
          <a:prstGeom prst="rect">
            <a:avLst/>
          </a:prstGeom>
        </p:spPr>
      </p:pic>
      <p:pic>
        <p:nvPicPr>
          <p:cNvPr id="12" name="Image 11" descr="détecteur de présence.jpg"/>
          <p:cNvPicPr>
            <a:picLocks noChangeAspect="1"/>
          </p:cNvPicPr>
          <p:nvPr/>
        </p:nvPicPr>
        <p:blipFill>
          <a:blip r:embed="rId3"/>
          <a:srcRect r="1315" b="12852"/>
          <a:stretch>
            <a:fillRect/>
          </a:stretch>
        </p:blipFill>
        <p:spPr>
          <a:xfrm>
            <a:off x="714348" y="1643050"/>
            <a:ext cx="1214446" cy="1145050"/>
          </a:xfrm>
          <a:prstGeom prst="rect">
            <a:avLst/>
          </a:prstGeom>
        </p:spPr>
      </p:pic>
      <p:sp>
        <p:nvSpPr>
          <p:cNvPr id="27649" name="Text Box 1"/>
          <p:cNvSpPr txBox="1">
            <a:spLocks noChangeArrowheads="1"/>
          </p:cNvSpPr>
          <p:nvPr/>
        </p:nvSpPr>
        <p:spPr bwMode="auto">
          <a:xfrm>
            <a:off x="-590550" y="5348288"/>
            <a:ext cx="1325563" cy="174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300" b="0" i="0" u="none" strike="noStrike" cap="none" normalizeH="0" baseline="0" smtClean="0">
                <a:ln>
                  <a:noFill/>
                </a:ln>
                <a:solidFill>
                  <a:srgbClr val="943634"/>
                </a:solidFill>
                <a:effectLst/>
                <a:latin typeface="Calibri" pitchFamily="34" charset="0"/>
                <a:ea typeface="Calibri" pitchFamily="34" charset="0"/>
                <a:cs typeface="Wingdings" pitchFamily="2" charset="2"/>
              </a:rPr>
              <a:t> </a:t>
            </a:r>
            <a:endParaRPr kumimoji="0" lang="fr-FR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160020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500034" y="2857496"/>
            <a:ext cx="450059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tx2">
                  <a:lumMod val="60000"/>
                  <a:lumOff val="40000"/>
                </a:schemeClr>
              </a:buClr>
            </a:pPr>
            <a:r>
              <a:rPr lang="fr-FR" sz="1050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Associé à l’éclairage led, le détecteur de présence vous permet d’économiser 25% sur vos factures d’électricité lié à l’éclairage. </a:t>
            </a:r>
          </a:p>
        </p:txBody>
      </p:sp>
      <p:graphicFrame>
        <p:nvGraphicFramePr>
          <p:cNvPr id="21" name="Tableau 20"/>
          <p:cNvGraphicFramePr>
            <a:graphicFrameLocks noGrp="1"/>
          </p:cNvGraphicFramePr>
          <p:nvPr/>
        </p:nvGraphicFramePr>
        <p:xfrm>
          <a:off x="571472" y="4500570"/>
          <a:ext cx="4643470" cy="1597078"/>
        </p:xfrm>
        <a:graphic>
          <a:graphicData uri="http://schemas.openxmlformats.org/drawingml/2006/table">
            <a:tbl>
              <a:tblPr/>
              <a:tblGrid>
                <a:gridCol w="1253000"/>
                <a:gridCol w="1031882"/>
                <a:gridCol w="1105588"/>
                <a:gridCol w="1253000"/>
              </a:tblGrid>
              <a:tr h="5030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Désignations</a:t>
                      </a:r>
                      <a:endParaRPr lang="fr-FR" sz="105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Eclairage classique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Eclairage led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Avec détecteur de présence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53887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Consommation annuelle (kWh)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dirty="0">
                          <a:latin typeface="Calibri"/>
                          <a:ea typeface="Calibri"/>
                          <a:cs typeface="Times New Roman"/>
                        </a:rPr>
                        <a:t>32 152 ,32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12 881,76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dirty="0">
                          <a:latin typeface="Calibri"/>
                          <a:ea typeface="Calibri"/>
                          <a:cs typeface="Times New Roman"/>
                        </a:rPr>
                        <a:t>9 661,32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5514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Coût annuel F CFA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dirty="0">
                          <a:latin typeface="Calibri"/>
                          <a:ea typeface="Calibri"/>
                          <a:cs typeface="Times New Roman"/>
                        </a:rPr>
                        <a:t>2 540 033,28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1 017 643,24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0" dirty="0">
                          <a:latin typeface="Calibri"/>
                          <a:ea typeface="Calibri"/>
                          <a:cs typeface="Times New Roman"/>
                        </a:rPr>
                        <a:t>763 244,28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2" name="Rectangle 21"/>
          <p:cNvSpPr/>
          <p:nvPr/>
        </p:nvSpPr>
        <p:spPr>
          <a:xfrm>
            <a:off x="571472" y="3929066"/>
            <a:ext cx="2000264" cy="30777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4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Tableau comparatif</a:t>
            </a:r>
            <a:endParaRPr lang="fr-FR" b="1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Graphique 12"/>
          <p:cNvGraphicFramePr/>
          <p:nvPr/>
        </p:nvGraphicFramePr>
        <p:xfrm>
          <a:off x="5572132" y="2214554"/>
          <a:ext cx="3357586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15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35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  <p:bldP spid="20" grpId="0"/>
      <p:bldP spid="22" grpId="0" animBg="1"/>
      <p:bldGraphic spid="13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571472" y="1357298"/>
          <a:ext cx="8143932" cy="1077872"/>
        </p:xfrm>
        <a:graphic>
          <a:graphicData uri="http://schemas.openxmlformats.org/drawingml/2006/table">
            <a:tbl>
              <a:tblPr/>
              <a:tblGrid>
                <a:gridCol w="3500462"/>
                <a:gridCol w="1928531"/>
                <a:gridCol w="2714939"/>
              </a:tblGrid>
              <a:tr h="23167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00250" algn="l"/>
                        </a:tabLst>
                      </a:pPr>
                      <a:r>
                        <a:rPr lang="fr-FR" sz="1200" b="1" kern="120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Désignations</a:t>
                      </a:r>
                      <a:endParaRPr lang="fr-FR" sz="1200" b="1" kern="12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00250" algn="l"/>
                        </a:tabLst>
                      </a:pPr>
                      <a:r>
                        <a:rPr lang="fr-FR" sz="1200" b="1" kern="12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Installation classique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00250" algn="l"/>
                        </a:tabLst>
                      </a:pPr>
                      <a:r>
                        <a:rPr lang="fr-FR" sz="1200" b="1" kern="1200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Installation économe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6839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00250" algn="l"/>
                        </a:tabLst>
                      </a:pPr>
                      <a:r>
                        <a:rPr lang="fr-FR" sz="110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Consommation </a:t>
                      </a: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annuelle</a:t>
                      </a:r>
                      <a:r>
                        <a:rPr lang="fr-FR" sz="1100" b="1" kern="120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d</a:t>
                      </a: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’eau </a:t>
                      </a:r>
                      <a:r>
                        <a:rPr lang="fr-FR" sz="110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m3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00250" algn="l"/>
                        </a:tabLst>
                      </a:pPr>
                      <a:r>
                        <a:rPr lang="fr-FR" sz="1100" b="0" dirty="0">
                          <a:latin typeface="Calibri"/>
                          <a:ea typeface="Calibri"/>
                          <a:cs typeface="Times New Roman"/>
                        </a:rPr>
                        <a:t>403,84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00250" algn="l"/>
                        </a:tabLst>
                      </a:pPr>
                      <a:r>
                        <a:rPr lang="fr-FR" sz="1100" b="0" dirty="0">
                          <a:latin typeface="Calibri"/>
                          <a:ea typeface="Calibri"/>
                          <a:cs typeface="Times New Roman"/>
                        </a:rPr>
                        <a:t>167,63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070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00250" algn="l"/>
                        </a:tabLst>
                      </a:pPr>
                      <a:r>
                        <a:rPr lang="fr-FR" sz="110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Consommation </a:t>
                      </a: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annuelle</a:t>
                      </a:r>
                      <a:r>
                        <a:rPr lang="fr-FR" sz="1100" b="1" kern="120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é</a:t>
                      </a: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lectricité </a:t>
                      </a:r>
                      <a:r>
                        <a:rPr lang="fr-FR" sz="110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(kWh)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00250" algn="l"/>
                        </a:tabLst>
                      </a:pPr>
                      <a:r>
                        <a:rPr lang="fr-FR" sz="1100" b="0" dirty="0">
                          <a:latin typeface="Calibri"/>
                          <a:ea typeface="Calibri"/>
                          <a:cs typeface="Times New Roman"/>
                        </a:rPr>
                        <a:t>32 </a:t>
                      </a:r>
                      <a:r>
                        <a:rPr lang="fr-FR" sz="1100" b="0" dirty="0" smtClean="0">
                          <a:latin typeface="Calibri"/>
                          <a:ea typeface="Calibri"/>
                          <a:cs typeface="Times New Roman"/>
                        </a:rPr>
                        <a:t>152,32</a:t>
                      </a:r>
                      <a:endParaRPr lang="fr-FR" sz="11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00250" algn="l"/>
                        </a:tabLst>
                      </a:pPr>
                      <a:r>
                        <a:rPr lang="fr-FR" sz="1100" b="0" dirty="0">
                          <a:latin typeface="Calibri"/>
                          <a:ea typeface="Calibri"/>
                          <a:cs typeface="Times New Roman"/>
                        </a:rPr>
                        <a:t>9 661,32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7099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00250" algn="l"/>
                        </a:tabLst>
                      </a:pPr>
                      <a:r>
                        <a:rPr lang="fr-FR" sz="110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Coût annuel de </a:t>
                      </a:r>
                      <a:r>
                        <a:rPr lang="fr-FR" sz="11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l’énergie (</a:t>
                      </a:r>
                      <a:r>
                        <a:rPr lang="fr-FR" sz="1100" b="1" kern="120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F CFA)</a:t>
                      </a:r>
                      <a:endParaRPr lang="fr-FR" sz="11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09675" algn="l"/>
                        </a:tabLst>
                      </a:pPr>
                      <a:r>
                        <a:rPr lang="fr-FR" sz="1100" b="0" dirty="0">
                          <a:latin typeface="Calibri"/>
                          <a:ea typeface="Calibri"/>
                          <a:cs typeface="Times New Roman"/>
                        </a:rPr>
                        <a:t>2 </a:t>
                      </a:r>
                      <a:r>
                        <a:rPr lang="fr-FR" sz="1100" b="0" dirty="0" smtClean="0">
                          <a:latin typeface="Calibri"/>
                          <a:ea typeface="Calibri"/>
                          <a:cs typeface="Times New Roman"/>
                        </a:rPr>
                        <a:t>687031,04</a:t>
                      </a:r>
                      <a:endParaRPr lang="fr-FR" sz="11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00250" algn="l"/>
                        </a:tabLst>
                      </a:pPr>
                      <a:r>
                        <a:rPr lang="fr-FR" sz="1100" b="0" dirty="0">
                          <a:latin typeface="Calibri"/>
                          <a:ea typeface="Calibri"/>
                          <a:cs typeface="Times New Roman"/>
                        </a:rPr>
                        <a:t>824 </a:t>
                      </a:r>
                      <a:r>
                        <a:rPr lang="fr-FR" sz="1100" b="0" dirty="0" smtClean="0">
                          <a:latin typeface="Calibri"/>
                          <a:ea typeface="Calibri"/>
                          <a:cs typeface="Times New Roman"/>
                        </a:rPr>
                        <a:t>261,6</a:t>
                      </a:r>
                      <a:endParaRPr lang="fr-FR" sz="11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34" y="214290"/>
            <a:ext cx="8215370" cy="40011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00250" algn="l"/>
              </a:tabLst>
            </a:pPr>
            <a:r>
              <a:rPr kumimoji="0" lang="fr-FR" sz="2000" i="0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Times New Roman" pitchFamily="18" charset="0"/>
              </a:rPr>
              <a:t>consommation  annuelle d’énergie</a:t>
            </a:r>
            <a:endParaRPr kumimoji="0" lang="fr-FR" sz="2800" i="0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 smtClean="0"/>
              <a:t>17</a:t>
            </a:r>
          </a:p>
        </p:txBody>
      </p:sp>
      <p:graphicFrame>
        <p:nvGraphicFramePr>
          <p:cNvPr id="7" name="Graphique 6"/>
          <p:cNvGraphicFramePr/>
          <p:nvPr/>
        </p:nvGraphicFramePr>
        <p:xfrm>
          <a:off x="2428860" y="3071810"/>
          <a:ext cx="5072098" cy="3571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3428992" y="4286256"/>
            <a:ext cx="928694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 smtClean="0">
                <a:solidFill>
                  <a:schemeClr val="bg1"/>
                </a:solidFill>
              </a:rPr>
              <a:t>70% d’économie d’ énergie</a:t>
            </a:r>
            <a:endParaRPr lang="fr-FR" sz="1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 animBg="1"/>
      <p:bldGraphic spid="7" grpId="0">
        <p:bldAsOne/>
      </p:bldGraphic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2322</TotalTime>
  <Words>693</Words>
  <Application>Microsoft Office PowerPoint</Application>
  <PresentationFormat>Affichage à l'écran (4:3)</PresentationFormat>
  <Paragraphs>208</Paragraphs>
  <Slides>11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Présentation PowerPoint</vt:lpstr>
      <vt:lpstr>Simulation</vt:lpstr>
      <vt:lpstr>Pour économiser de l’eau</vt:lpstr>
      <vt:lpstr>Mécanismes WC</vt:lpstr>
      <vt:lpstr>Robinetterie</vt:lpstr>
      <vt:lpstr>Economiser de l’électricité</vt:lpstr>
      <vt:lpstr>Eclairage </vt:lpstr>
      <vt:lpstr>Détecteur de présence</vt:lpstr>
      <vt:lpstr>Présentation PowerPoint</vt:lpstr>
      <vt:lpstr>En plus…                                                                                                                        1/2</vt:lpstr>
      <vt:lpstr>En plus…                                                                                                                        2/2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JOEL GWET</dc:creator>
  <cp:lastModifiedBy>Forama</cp:lastModifiedBy>
  <cp:revision>250</cp:revision>
  <dcterms:created xsi:type="dcterms:W3CDTF">2014-11-27T18:23:21Z</dcterms:created>
  <dcterms:modified xsi:type="dcterms:W3CDTF">2018-07-01T02:39:19Z</dcterms:modified>
</cp:coreProperties>
</file>