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1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5520" autoAdjust="0"/>
  </p:normalViewPr>
  <p:slideViewPr>
    <p:cSldViewPr>
      <p:cViewPr>
        <p:scale>
          <a:sx n="75" d="100"/>
          <a:sy n="75" d="100"/>
        </p:scale>
        <p:origin x="-12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E4E93-00A1-4D71-B08E-9D1587B6712D}" type="datetimeFigureOut">
              <a:rPr lang="fr-FR" smtClean="0"/>
              <a:pPr/>
              <a:t>14/03/2018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F45D1-3799-47F3-8E2B-47B8EF05B9ED}"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6937E9-D3FC-420D-B21A-C817A5DA9FC3}" type="datetime1">
              <a:rPr lang="fr-FR" smtClean="0"/>
              <a:pPr/>
              <a:t>14/03/2018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A6E8EA-C4BD-4CAB-B969-48AB2E8DF115}" type="datetime1">
              <a:rPr lang="fr-FR" smtClean="0"/>
              <a:pPr/>
              <a:t>14/03/2018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D32F87-CBBF-411C-BDF2-7BA7BDECE452}" type="datetime1">
              <a:rPr lang="fr-FR" smtClean="0"/>
              <a:pPr/>
              <a:t>14/03/2018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3E7E17-FAD9-4363-9142-1571DBD2020E}" type="datetime1">
              <a:rPr lang="fr-FR" smtClean="0"/>
              <a:pPr/>
              <a:t>14/03/2018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07E8963-2CAF-4E68-9B0A-8CEED12CBBE6}" type="datetime1">
              <a:rPr lang="fr-FR" smtClean="0"/>
              <a:pPr/>
              <a:t>14/03/2018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708F42-96AD-4551-8E1C-E0F0B8FBAF68}" type="datetime1">
              <a:rPr lang="fr-FR" smtClean="0"/>
              <a:pPr/>
              <a:t>14/03/2018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1933E4-1EBC-4738-BB0D-6A082CC3D11B}" type="datetime1">
              <a:rPr lang="fr-FR" smtClean="0"/>
              <a:pPr/>
              <a:t>14/03/2018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874AD00-C99B-43D8-A918-70C36D72E579}" type="datetime1">
              <a:rPr lang="fr-FR" smtClean="0"/>
              <a:pPr/>
              <a:t>14/03/2018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1D1FF7-61B4-41EB-975D-3C22C57DC11A}" type="datetime1">
              <a:rPr lang="fr-FR" smtClean="0"/>
              <a:pPr/>
              <a:t>14/03/2018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73F96E-FB68-4980-BD3F-4B1BF7444577}" type="datetime1">
              <a:rPr lang="fr-FR" smtClean="0"/>
              <a:pPr/>
              <a:t>14/03/2018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47FB5E-621C-4745-857F-BBA817CFD2B2}" type="datetime1">
              <a:rPr lang="fr-FR" smtClean="0"/>
              <a:pPr/>
              <a:t>14/03/2018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089CF9C-3047-4A6C-A484-769F8877CAF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1FF7-3D4B-4781-BA98-CA2DE0260414}" type="datetime1">
              <a:rPr lang="fr-FR" smtClean="0"/>
              <a:pPr/>
              <a:t>14/03/2018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9CF9C-3047-4A6C-A484-769F8877CAF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Pictures\chantier\DSC06721.JPG"/>
          <p:cNvPicPr>
            <a:picLocks noChangeAspect="1" noChangeArrowheads="1"/>
          </p:cNvPicPr>
          <p:nvPr/>
        </p:nvPicPr>
        <p:blipFill>
          <a:blip r:embed="rId2" cstate="print"/>
          <a:srcRect/>
          <a:stretch>
            <a:fillRect/>
          </a:stretch>
        </p:blipFill>
        <p:spPr bwMode="auto">
          <a:xfrm>
            <a:off x="2500298" y="642918"/>
            <a:ext cx="1502401" cy="1126800"/>
          </a:xfrm>
          <a:prstGeom prst="rect">
            <a:avLst/>
          </a:prstGeom>
          <a:ln>
            <a:solidFill>
              <a:schemeClr val="bg1">
                <a:lumMod val="65000"/>
              </a:schemeClr>
            </a:solid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a:stretch>
            <a:fillRect/>
          </a:stretch>
        </p:blipFill>
        <p:spPr bwMode="auto">
          <a:xfrm>
            <a:off x="5715008" y="642918"/>
            <a:ext cx="1502400" cy="1126800"/>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3" name="ZoneTexte 12"/>
          <p:cNvSpPr txBox="1"/>
          <p:nvPr/>
        </p:nvSpPr>
        <p:spPr>
          <a:xfrm>
            <a:off x="4071934" y="3786190"/>
            <a:ext cx="4572064" cy="707886"/>
          </a:xfrm>
          <a:prstGeom prst="rect">
            <a:avLst/>
          </a:prstGeom>
          <a:noFill/>
        </p:spPr>
        <p:txBody>
          <a:bodyPr wrap="square" rtlCol="0">
            <a:spAutoFit/>
          </a:bodyPr>
          <a:lstStyle/>
          <a:p>
            <a:r>
              <a:rPr lang="fr-FR" sz="4000" b="1" i="1" dirty="0" smtClean="0">
                <a:solidFill>
                  <a:schemeClr val="tx2">
                    <a:lumMod val="60000"/>
                    <a:lumOff val="40000"/>
                  </a:schemeClr>
                </a:solidFill>
                <a:latin typeface="Lucida Calligraphy" pitchFamily="66" charset="0"/>
              </a:rPr>
              <a:t> </a:t>
            </a:r>
            <a:r>
              <a:rPr lang="fr-FR" sz="4000" b="1" i="1" dirty="0" smtClean="0">
                <a:solidFill>
                  <a:srgbClr val="403171"/>
                </a:solidFill>
                <a:latin typeface="Lucida Calligraphy" pitchFamily="66" charset="0"/>
              </a:rPr>
              <a:t>Nous connaitre</a:t>
            </a:r>
            <a:endParaRPr lang="fr-FR" sz="4000" b="1" i="1" dirty="0">
              <a:solidFill>
                <a:srgbClr val="403171"/>
              </a:solidFill>
              <a:latin typeface="Lucida Calligraphy" pitchFamily="66" charset="0"/>
            </a:endParaRPr>
          </a:p>
        </p:txBody>
      </p:sp>
      <p:sp>
        <p:nvSpPr>
          <p:cNvPr id="14" name="Titre 1"/>
          <p:cNvSpPr txBox="1">
            <a:spLocks/>
          </p:cNvSpPr>
          <p:nvPr/>
        </p:nvSpPr>
        <p:spPr>
          <a:xfrm>
            <a:off x="642910" y="5929330"/>
            <a:ext cx="7929618" cy="714356"/>
          </a:xfrm>
          <a:prstGeom prst="rect">
            <a:avLst/>
          </a:prstGeom>
          <a:solidFill>
            <a:srgbClr val="403171"/>
          </a:solidFill>
        </p:spPr>
        <p:txBody>
          <a:bodyPr vert="horz" lIns="91440" tIns="45720" rIns="91440" bIns="45720" rtlCol="0" anchor="ctr">
            <a:noAutofit/>
          </a:bodyPr>
          <a:lstStyle/>
          <a:p>
            <a:r>
              <a:rPr lang="fr-FR" sz="1400" b="1" i="1" dirty="0" smtClean="0">
                <a:solidFill>
                  <a:schemeClr val="bg1"/>
                </a:solidFill>
                <a:latin typeface="Cambria" pitchFamily="18" charset="0"/>
              </a:rPr>
              <a:t>Mobile: 243 684 852 /671 390 423 / 696 789 528 </a:t>
            </a:r>
          </a:p>
          <a:p>
            <a:r>
              <a:rPr lang="fr-FR" sz="1400" b="1" i="1" dirty="0" smtClean="0">
                <a:solidFill>
                  <a:schemeClr val="bg1"/>
                </a:solidFill>
                <a:latin typeface="Cambria" pitchFamily="18" charset="0"/>
              </a:rPr>
              <a:t>Email:   construisonsensemble@yahoo.com BP: 12 210 Dla</a:t>
            </a:r>
          </a:p>
          <a:p>
            <a:r>
              <a:rPr lang="fr-FR" sz="1400" b="1" i="1" dirty="0" smtClean="0">
                <a:solidFill>
                  <a:schemeClr val="bg1"/>
                </a:solidFill>
                <a:latin typeface="Cambria" pitchFamily="18" charset="0"/>
              </a:rPr>
              <a:t>R.C.C.M : RC/DLN/2016/B/2282  Contrib. M121612584831B</a:t>
            </a:r>
          </a:p>
        </p:txBody>
      </p:sp>
      <p:pic>
        <p:nvPicPr>
          <p:cNvPr id="1026" name="Picture 2" descr="D:\PERSO\Construisons Ensemble Sarl\administration\charte graphique\LOGO CE SARL.jpg"/>
          <p:cNvPicPr>
            <a:picLocks noChangeAspect="1" noChangeArrowheads="1"/>
          </p:cNvPicPr>
          <p:nvPr/>
        </p:nvPicPr>
        <p:blipFill>
          <a:blip r:embed="rId4"/>
          <a:srcRect/>
          <a:stretch>
            <a:fillRect/>
          </a:stretch>
        </p:blipFill>
        <p:spPr bwMode="auto">
          <a:xfrm>
            <a:off x="714348" y="2071678"/>
            <a:ext cx="2857520" cy="2900169"/>
          </a:xfrm>
          <a:prstGeom prst="rect">
            <a:avLst/>
          </a:prstGeom>
          <a:noFill/>
        </p:spPr>
      </p:pic>
      <p:pic>
        <p:nvPicPr>
          <p:cNvPr id="5" name="Picture 4" descr="C:\Users\JOEL GWET\Documents\Bluetooth Folder\20180205_145022.jpg"/>
          <p:cNvPicPr>
            <a:picLocks noChangeAspect="1" noChangeArrowheads="1"/>
          </p:cNvPicPr>
          <p:nvPr/>
        </p:nvPicPr>
        <p:blipFill>
          <a:blip r:embed="rId5" cstate="print"/>
          <a:srcRect t="33428" b="15143"/>
          <a:stretch>
            <a:fillRect/>
          </a:stretch>
        </p:blipFill>
        <p:spPr bwMode="auto">
          <a:xfrm>
            <a:off x="7358082" y="642918"/>
            <a:ext cx="1562706" cy="1143008"/>
          </a:xfrm>
          <a:prstGeom prst="rect">
            <a:avLst/>
          </a:prstGeom>
          <a:ln>
            <a:solidFill>
              <a:schemeClr val="bg1">
                <a:lumMod val="65000"/>
              </a:schemeClr>
            </a:solidFill>
          </a:ln>
          <a:effectLst>
            <a:outerShdw blurRad="292100" dist="139700" dir="2700000" algn="tl" rotWithShape="0">
              <a:srgbClr val="333333">
                <a:alpha val="65000"/>
              </a:srgbClr>
            </a:outerShdw>
          </a:effectLst>
        </p:spPr>
      </p:pic>
      <p:pic>
        <p:nvPicPr>
          <p:cNvPr id="1029" name="Picture 5" descr="D:\PERSO\Construisons Ensemble Sarl\client\laquintinie\image\20170728_124449.jpg"/>
          <p:cNvPicPr>
            <a:picLocks noChangeAspect="1" noChangeArrowheads="1"/>
          </p:cNvPicPr>
          <p:nvPr/>
        </p:nvPicPr>
        <p:blipFill>
          <a:blip r:embed="rId6" cstate="print"/>
          <a:srcRect l="4457" t="15042" b="37326"/>
          <a:stretch>
            <a:fillRect/>
          </a:stretch>
        </p:blipFill>
        <p:spPr bwMode="auto">
          <a:xfrm>
            <a:off x="4143372" y="642918"/>
            <a:ext cx="1460014" cy="1143008"/>
          </a:xfrm>
          <a:prstGeom prst="rect">
            <a:avLst/>
          </a:prstGeom>
          <a:ln>
            <a:solidFill>
              <a:schemeClr val="bg1">
                <a:lumMod val="65000"/>
              </a:schemeClr>
            </a:solidFill>
          </a:ln>
          <a:effectLst>
            <a:outerShdw blurRad="292100" dist="139700" dir="2700000" algn="tl" rotWithShape="0">
              <a:srgbClr val="333333">
                <a:alpha val="65000"/>
              </a:srgbClr>
            </a:outerShdw>
          </a:effectLst>
        </p:spPr>
      </p:pic>
      <p:pic>
        <p:nvPicPr>
          <p:cNvPr id="16" name="Picture 6" descr="D:\PERSO\Construisons Ensemble Sarl\client\laquintinie\image\20170928_134116.jpg"/>
          <p:cNvPicPr>
            <a:picLocks noChangeAspect="1" noChangeArrowheads="1"/>
          </p:cNvPicPr>
          <p:nvPr/>
        </p:nvPicPr>
        <p:blipFill>
          <a:blip r:embed="rId7" cstate="print"/>
          <a:srcRect l="14545" t="13670" b="31646"/>
          <a:stretch>
            <a:fillRect/>
          </a:stretch>
        </p:blipFill>
        <p:spPr bwMode="auto">
          <a:xfrm>
            <a:off x="857224" y="642918"/>
            <a:ext cx="1507097" cy="1143008"/>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a:solidFill>
            <a:schemeClr val="bg1">
              <a:lumMod val="50000"/>
            </a:schemeClr>
          </a:solidFill>
        </p:spPr>
        <p:txBody>
          <a:bodyPr>
            <a:normAutofit fontScale="90000"/>
          </a:bodyPr>
          <a:lstStyle/>
          <a:p>
            <a:pPr algn="l"/>
            <a:r>
              <a:rPr lang="fr-FR" sz="2800" dirty="0">
                <a:solidFill>
                  <a:schemeClr val="bg1"/>
                </a:solidFill>
                <a:latin typeface="Cambria" pitchFamily="18" charset="0"/>
                <a:cs typeface="Aharoni" pitchFamily="2" charset="-79"/>
              </a:rPr>
              <a:t>P</a:t>
            </a:r>
            <a:r>
              <a:rPr lang="fr-FR" sz="2800" dirty="0" smtClean="0">
                <a:solidFill>
                  <a:schemeClr val="bg1"/>
                </a:solidFill>
                <a:latin typeface="Cambria" pitchFamily="18" charset="0"/>
                <a:cs typeface="Aharoni" pitchFamily="2" charset="-79"/>
              </a:rPr>
              <a:t>résentation</a:t>
            </a:r>
            <a:endParaRPr lang="fr-FR" sz="2800" dirty="0">
              <a:solidFill>
                <a:schemeClr val="bg1"/>
              </a:solidFill>
              <a:latin typeface="Cambria" pitchFamily="18" charset="0"/>
              <a:cs typeface="Aharoni" pitchFamily="2" charset="-79"/>
            </a:endParaRPr>
          </a:p>
        </p:txBody>
      </p:sp>
      <p:sp>
        <p:nvSpPr>
          <p:cNvPr id="2049" name="Rectangle 1"/>
          <p:cNvSpPr>
            <a:spLocks noChangeArrowheads="1"/>
          </p:cNvSpPr>
          <p:nvPr/>
        </p:nvSpPr>
        <p:spPr bwMode="auto">
          <a:xfrm>
            <a:off x="428596" y="1142984"/>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tabLst>
                <a:tab pos="269875" algn="l"/>
              </a:tabLst>
            </a:pPr>
            <a:r>
              <a:rPr lang="fr-FR" sz="1400" b="1" dirty="0" smtClean="0">
                <a:latin typeface="Cambria" pitchFamily="18" charset="0"/>
                <a:ea typeface="Times New Roman" pitchFamily="18" charset="0"/>
                <a:cs typeface="Times New Roman" pitchFamily="18" charset="0"/>
              </a:rPr>
              <a:t>Construisons Ensemble Sarl </a:t>
            </a:r>
            <a:r>
              <a:rPr lang="fr-FR" sz="1400" dirty="0" smtClean="0">
                <a:latin typeface="Cambria" pitchFamily="18" charset="0"/>
                <a:ea typeface="Times New Roman" pitchFamily="18" charset="0"/>
                <a:cs typeface="Times New Roman" pitchFamily="18" charset="0"/>
              </a:rPr>
              <a:t>(de notre ancienne appellation MQ Express) est une </a:t>
            </a:r>
            <a:r>
              <a:rPr lang="fr-FR" sz="1400" dirty="0" smtClean="0">
                <a:latin typeface="Cambria" pitchFamily="18" charset="0"/>
              </a:rPr>
              <a:t>entreprise innovante </a:t>
            </a:r>
            <a:r>
              <a:rPr lang="fr-FR" sz="1400" dirty="0">
                <a:latin typeface="Cambria" pitchFamily="18" charset="0"/>
              </a:rPr>
              <a:t>d</a:t>
            </a:r>
            <a:r>
              <a:rPr lang="fr-FR" sz="1400" dirty="0" smtClean="0">
                <a:latin typeface="Cambria" pitchFamily="18" charset="0"/>
              </a:rPr>
              <a:t>ésireuse </a:t>
            </a: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 partager avec ses clients une nouvelle manière d’optimiser la longévité de leurs installations</a:t>
            </a:r>
            <a:r>
              <a:rPr lang="fr-FR" sz="1400" dirty="0" smtClean="0">
                <a:latin typeface="Cambria" pitchFamily="18" charset="0"/>
                <a:ea typeface="Times New Roman" pitchFamily="18" charset="0"/>
                <a:cs typeface="Times New Roman" pitchFamily="18" charset="0"/>
              </a:rPr>
              <a:t> à travers, une maintenance suivie, la vente du matériel et la construction de bâtiment aux normes,</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69875" algn="l"/>
              </a:tabLst>
            </a:pP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C’est pourquoi, conscients de ces attentes, nous</a:t>
            </a:r>
            <a:r>
              <a:rPr kumimoji="0" lang="fr-FR" sz="14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avons forgé </a:t>
            </a: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une équipe de professionnels  pour offrir un accompagnement attentionné de qualité,  des interventions rapides sur sites,  des conseils et  de la prévention.</a:t>
            </a:r>
            <a:r>
              <a:rPr lang="fr-FR" sz="1400" dirty="0" smtClean="0">
                <a:latin typeface="Cambria" pitchFamily="18" charset="0"/>
                <a:ea typeface="Times New Roman" pitchFamily="18" charset="0"/>
                <a:cs typeface="Arial" pitchFamily="34" charset="0"/>
              </a:rPr>
              <a:t> </a:t>
            </a:r>
            <a:r>
              <a:rPr lang="fr-FR" sz="1400" dirty="0" smtClean="0">
                <a:latin typeface="Cambria" pitchFamily="18" charset="0"/>
                <a:ea typeface="Times New Roman" pitchFamily="18" charset="0"/>
                <a:cs typeface="Times New Roman" pitchFamily="18" charset="0"/>
              </a:rPr>
              <a:t>P</a:t>
            </a: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our </a:t>
            </a:r>
            <a:r>
              <a:rPr lang="fr-FR" sz="1400" dirty="0" smtClean="0">
                <a:latin typeface="Cambria" pitchFamily="18" charset="0"/>
                <a:ea typeface="Times New Roman" pitchFamily="18" charset="0"/>
                <a:cs typeface="Times New Roman" pitchFamily="18" charset="0"/>
              </a:rPr>
              <a:t>remplir </a:t>
            </a: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ces engagements vis-à-vis de nos clients, particuliers comme entreprises,</a:t>
            </a:r>
            <a:r>
              <a:rPr kumimoji="0" lang="fr-FR" sz="14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nous nous appuyons  au quotidien sur cinq valeurs clés  :</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69875" algn="l"/>
              </a:tabLst>
            </a:pPr>
            <a:r>
              <a:rPr kumimoji="0" lang="fr-FR" sz="1400" b="1" i="0" u="none" strike="noStrike" cap="none" normalizeH="0" baseline="0" dirty="0" smtClean="0">
                <a:ln>
                  <a:noFill/>
                </a:ln>
                <a:solidFill>
                  <a:srgbClr val="002060"/>
                </a:solidFill>
                <a:effectLst/>
                <a:latin typeface="Cambria" pitchFamily="18" charset="0"/>
                <a:ea typeface="Times New Roman" pitchFamily="18" charset="0"/>
                <a:cs typeface="Times New Roman" pitchFamily="18" charset="0"/>
              </a:rPr>
              <a:t>  Confiance</a:t>
            </a:r>
            <a:endParaRPr kumimoji="0" lang="fr-FR" sz="1400" b="1" i="0" u="none" strike="noStrike" cap="none" normalizeH="0" baseline="0" dirty="0" smtClean="0">
              <a:ln>
                <a:noFill/>
              </a:ln>
              <a:solidFill>
                <a:srgbClr val="002060"/>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69875" algn="l"/>
              </a:tabLst>
            </a:pPr>
            <a:r>
              <a:rPr kumimoji="0" lang="fr-FR" sz="1400" b="1" i="0" u="none" strike="noStrike" cap="none" normalizeH="0" baseline="0" dirty="0" smtClean="0">
                <a:ln>
                  <a:noFill/>
                </a:ln>
                <a:solidFill>
                  <a:srgbClr val="002060"/>
                </a:solidFill>
                <a:effectLst/>
                <a:latin typeface="Cambria" pitchFamily="18" charset="0"/>
                <a:ea typeface="Times New Roman" pitchFamily="18" charset="0"/>
                <a:cs typeface="Times New Roman" pitchFamily="18" charset="0"/>
              </a:rPr>
              <a:t>  Responsabilité</a:t>
            </a:r>
            <a:endParaRPr kumimoji="0" lang="fr-FR" sz="1400" b="1" i="0" u="none" strike="noStrike" cap="none" normalizeH="0" baseline="0" dirty="0" smtClean="0">
              <a:ln>
                <a:noFill/>
              </a:ln>
              <a:solidFill>
                <a:srgbClr val="002060"/>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69875" algn="l"/>
              </a:tabLst>
            </a:pPr>
            <a:r>
              <a:rPr kumimoji="0" lang="fr-FR" sz="1400" b="1" i="0" u="none" strike="noStrike" cap="none" normalizeH="0" baseline="0" dirty="0" smtClean="0">
                <a:ln>
                  <a:noFill/>
                </a:ln>
                <a:solidFill>
                  <a:srgbClr val="002060"/>
                </a:solidFill>
                <a:effectLst/>
                <a:latin typeface="Cambria" pitchFamily="18" charset="0"/>
                <a:ea typeface="Times New Roman" pitchFamily="18" charset="0"/>
                <a:cs typeface="Times New Roman" pitchFamily="18" charset="0"/>
              </a:rPr>
              <a:t>  Modernité</a:t>
            </a:r>
            <a:endParaRPr kumimoji="0" lang="fr-FR" sz="1400" b="1" i="0" u="none" strike="noStrike" cap="none" normalizeH="0" baseline="0" dirty="0" smtClean="0">
              <a:ln>
                <a:noFill/>
              </a:ln>
              <a:solidFill>
                <a:srgbClr val="002060"/>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69875" algn="l"/>
              </a:tabLst>
            </a:pPr>
            <a:r>
              <a:rPr kumimoji="0" lang="fr-FR" sz="1400" b="1" i="0" u="none" strike="noStrike" cap="none" normalizeH="0" baseline="0" dirty="0" smtClean="0">
                <a:ln>
                  <a:noFill/>
                </a:ln>
                <a:solidFill>
                  <a:srgbClr val="002060"/>
                </a:solidFill>
                <a:effectLst/>
                <a:latin typeface="Cambria" pitchFamily="18" charset="0"/>
                <a:ea typeface="Times New Roman" pitchFamily="18" charset="0"/>
                <a:cs typeface="Times New Roman" pitchFamily="18" charset="0"/>
              </a:rPr>
              <a:t>  Proximité </a:t>
            </a:r>
            <a:endParaRPr kumimoji="0" lang="fr-FR" sz="1400" b="1" i="0" u="none" strike="noStrike" cap="none" normalizeH="0" baseline="0" dirty="0" smtClean="0">
              <a:ln>
                <a:noFill/>
              </a:ln>
              <a:solidFill>
                <a:srgbClr val="002060"/>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69875" algn="l"/>
              </a:tabLst>
            </a:pPr>
            <a:r>
              <a:rPr kumimoji="0" lang="fr-FR" sz="1400" b="1" i="0" u="none" strike="noStrike" cap="none" normalizeH="0" baseline="0" dirty="0" smtClean="0">
                <a:ln>
                  <a:noFill/>
                </a:ln>
                <a:solidFill>
                  <a:srgbClr val="002060"/>
                </a:solidFill>
                <a:effectLst/>
                <a:latin typeface="Cambria" pitchFamily="18" charset="0"/>
                <a:ea typeface="Times New Roman" pitchFamily="18" charset="0"/>
                <a:cs typeface="Times New Roman" pitchFamily="18" charset="0"/>
              </a:rPr>
              <a:t>  Respect de l’environnement</a:t>
            </a:r>
            <a:endParaRPr kumimoji="0" lang="fr-FR" sz="1400" b="1" i="0" u="none" strike="noStrike" cap="none" normalizeH="0" baseline="0" dirty="0" smtClean="0">
              <a:ln>
                <a:noFill/>
              </a:ln>
              <a:solidFill>
                <a:srgbClr val="002060"/>
              </a:solidFill>
              <a:effectLst/>
              <a:latin typeface="Cambria" pitchFamily="18" charset="0"/>
              <a:cs typeface="Arial" pitchFamily="34" charset="0"/>
            </a:endParaRPr>
          </a:p>
        </p:txBody>
      </p:sp>
      <p:sp>
        <p:nvSpPr>
          <p:cNvPr id="5" name="Espace réservé du numéro de diapositive 4"/>
          <p:cNvSpPr>
            <a:spLocks noGrp="1"/>
          </p:cNvSpPr>
          <p:nvPr>
            <p:ph type="sldNum" sz="quarter" idx="12"/>
          </p:nvPr>
        </p:nvSpPr>
        <p:spPr/>
        <p:txBody>
          <a:bodyPr/>
          <a:lstStyle/>
          <a:p>
            <a:fld id="{9089CF9C-3047-4A6C-A484-769F8877CAF7}" type="slidenum">
              <a:rPr lang="fr-FR" smtClean="0"/>
              <a:pPr/>
              <a:t>2</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00034" y="1285861"/>
            <a:ext cx="3429024" cy="369332"/>
          </a:xfrm>
          <a:prstGeom prst="rect">
            <a:avLst/>
          </a:prstGeom>
          <a:noFill/>
        </p:spPr>
        <p:txBody>
          <a:bodyPr wrap="square" rtlCol="0">
            <a:spAutoFit/>
          </a:bodyPr>
          <a:lstStyle/>
          <a:p>
            <a:pPr lvl="0">
              <a:buFont typeface="Wingdings" pitchFamily="2" charset="2"/>
              <a:buChar char="§"/>
            </a:pPr>
            <a:r>
              <a:rPr lang="fr-FR" b="1" dirty="0" smtClean="0">
                <a:solidFill>
                  <a:srgbClr val="002060"/>
                </a:solidFill>
                <a:latin typeface="Cambria" pitchFamily="18" charset="0"/>
              </a:rPr>
              <a:t>Electricité</a:t>
            </a:r>
          </a:p>
        </p:txBody>
      </p:sp>
      <p:sp>
        <p:nvSpPr>
          <p:cNvPr id="1025" name="Rectangle 1"/>
          <p:cNvSpPr>
            <a:spLocks noChangeArrowheads="1"/>
          </p:cNvSpPr>
          <p:nvPr/>
        </p:nvSpPr>
        <p:spPr bwMode="auto">
          <a:xfrm>
            <a:off x="428596" y="1643050"/>
            <a:ext cx="6643734" cy="2662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150000"/>
              </a:lnSpc>
              <a:buFont typeface="Wingdings" pitchFamily="2" charset="2"/>
              <a:buChar char="ü"/>
            </a:pPr>
            <a:r>
              <a:rPr lang="fr-FR" b="1" dirty="0" smtClean="0">
                <a:solidFill>
                  <a:srgbClr val="002060"/>
                </a:solidFill>
                <a:latin typeface="Cambria" pitchFamily="18" charset="0"/>
              </a:rPr>
              <a:t>La maintenance</a:t>
            </a:r>
            <a:endParaRPr lang="fr-FR" b="1" dirty="0">
              <a:solidFill>
                <a:srgbClr val="002060"/>
              </a:solidFill>
              <a:latin typeface="Cambria" pitchFamily="18" charset="0"/>
            </a:endParaRPr>
          </a:p>
          <a:p>
            <a:pPr lvl="0">
              <a:lnSpc>
                <a:spcPct val="150000"/>
              </a:lnSpc>
            </a:pPr>
            <a:r>
              <a:rPr lang="fr-FR" sz="1400" dirty="0" smtClean="0">
                <a:latin typeface="Cambria" pitchFamily="18" charset="0"/>
              </a:rPr>
              <a:t>Notre </a:t>
            </a:r>
            <a:r>
              <a:rPr lang="fr-FR" sz="1400" dirty="0">
                <a:latin typeface="Cambria" pitchFamily="18" charset="0"/>
              </a:rPr>
              <a:t>service de " Maintenance électricité"</a:t>
            </a:r>
            <a:r>
              <a:rPr lang="fr-FR" sz="1400" b="1" dirty="0">
                <a:latin typeface="Cambria" pitchFamily="18" charset="0"/>
              </a:rPr>
              <a:t> </a:t>
            </a:r>
            <a:r>
              <a:rPr lang="fr-FR" sz="1400" dirty="0">
                <a:latin typeface="Cambria" pitchFamily="18" charset="0"/>
              </a:rPr>
              <a:t> permet de vous prémunir de </a:t>
            </a:r>
            <a:r>
              <a:rPr lang="fr-FR" sz="1400" dirty="0" smtClean="0">
                <a:latin typeface="Cambria" pitchFamily="18" charset="0"/>
              </a:rPr>
              <a:t>tout risque éventuel lié </a:t>
            </a:r>
            <a:r>
              <a:rPr lang="fr-FR" sz="1400" dirty="0">
                <a:latin typeface="Cambria" pitchFamily="18" charset="0"/>
              </a:rPr>
              <a:t>à </a:t>
            </a:r>
            <a:r>
              <a:rPr lang="fr-FR" sz="1400" dirty="0" smtClean="0">
                <a:latin typeface="Cambria" pitchFamily="18" charset="0"/>
              </a:rPr>
              <a:t>l'électricité : </a:t>
            </a:r>
            <a:r>
              <a:rPr lang="fr-FR" sz="1400" b="1" i="1" dirty="0" smtClean="0">
                <a:latin typeface="Cambria" pitchFamily="18" charset="0"/>
              </a:rPr>
              <a:t>Construisons Ensemble </a:t>
            </a:r>
            <a:r>
              <a:rPr lang="fr-FR" sz="1400" dirty="0" smtClean="0">
                <a:latin typeface="Cambria" pitchFamily="18" charset="0"/>
              </a:rPr>
              <a:t>peut gérer pour vous la maintenance</a:t>
            </a:r>
            <a:r>
              <a:rPr lang="fr-FR" sz="1400" b="1" dirty="0" smtClean="0">
                <a:latin typeface="Cambria" pitchFamily="18" charset="0"/>
              </a:rPr>
              <a:t> </a:t>
            </a:r>
            <a:r>
              <a:rPr lang="fr-FR" sz="1400" dirty="0" smtClean="0">
                <a:latin typeface="Cambria" pitchFamily="18" charset="0"/>
              </a:rPr>
              <a:t>de vos installations via la vérification des armoires électriques, le dépoussiérage et le resserrage des connections, assure également les contrôles d'isolement, vérifie les sélectivités, le calibrage des protections et le remplacement de tous les organes consommables tels que lampes, ballasts, etc.</a:t>
            </a:r>
            <a:endParaRPr lang="fr-FR" sz="1400" b="1" i="1" dirty="0" smtClean="0">
              <a:latin typeface="Cambria" pitchFamily="18" charset="0"/>
            </a:endParaRPr>
          </a:p>
          <a:p>
            <a:r>
              <a:rPr lang="fr-FR" sz="1400" dirty="0" smtClean="0"/>
              <a:t> </a:t>
            </a:r>
            <a:endParaRPr lang="fr-FR" sz="1400" dirty="0"/>
          </a:p>
        </p:txBody>
      </p:sp>
      <p:sp>
        <p:nvSpPr>
          <p:cNvPr id="10" name="Titre 1"/>
          <p:cNvSpPr>
            <a:spLocks noGrp="1"/>
          </p:cNvSpPr>
          <p:nvPr>
            <p:ph type="title"/>
          </p:nvPr>
        </p:nvSpPr>
        <p:spPr>
          <a:xfrm>
            <a:off x="457200" y="274638"/>
            <a:ext cx="8229600" cy="725470"/>
          </a:xfrm>
          <a:solidFill>
            <a:schemeClr val="bg1">
              <a:lumMod val="50000"/>
            </a:schemeClr>
          </a:solidFill>
        </p:spPr>
        <p:txBody>
          <a:bodyPr>
            <a:normAutofit fontScale="90000"/>
          </a:bodyPr>
          <a:lstStyle/>
          <a:p>
            <a:pPr algn="l"/>
            <a:r>
              <a:rPr lang="fr-FR" sz="2700" dirty="0" smtClean="0">
                <a:solidFill>
                  <a:schemeClr val="bg1"/>
                </a:solidFill>
                <a:latin typeface="Cambria" pitchFamily="18" charset="0"/>
                <a:cs typeface="Aharoni" pitchFamily="2" charset="-79"/>
              </a:rPr>
              <a:t>Domaine d’activité</a:t>
            </a:r>
            <a:r>
              <a:rPr lang="fr-FR" sz="2800" dirty="0" smtClean="0">
                <a:solidFill>
                  <a:schemeClr val="bg1"/>
                </a:solidFill>
                <a:latin typeface="Cambria" pitchFamily="18" charset="0"/>
                <a:cs typeface="Aharoni" pitchFamily="2" charset="-79"/>
              </a:rPr>
              <a:t/>
            </a:r>
            <a:br>
              <a:rPr lang="fr-FR" sz="2800" dirty="0" smtClean="0">
                <a:solidFill>
                  <a:schemeClr val="bg1"/>
                </a:solidFill>
                <a:latin typeface="Cambria" pitchFamily="18" charset="0"/>
                <a:cs typeface="Aharoni" pitchFamily="2" charset="-79"/>
              </a:rPr>
            </a:br>
            <a:r>
              <a:rPr lang="fr-FR" sz="2200" dirty="0" smtClean="0">
                <a:solidFill>
                  <a:schemeClr val="bg1"/>
                </a:solidFill>
                <a:latin typeface="Cambria" pitchFamily="18" charset="0"/>
                <a:cs typeface="Aharoni" pitchFamily="2" charset="-79"/>
              </a:rPr>
              <a:t>I. Maintenance et installation: électricité – Plomberie - Climatisation</a:t>
            </a:r>
            <a:endParaRPr lang="fr-FR" sz="2200" dirty="0">
              <a:solidFill>
                <a:schemeClr val="bg1"/>
              </a:solidFill>
              <a:latin typeface="Cambria" pitchFamily="18" charset="0"/>
              <a:cs typeface="Aharoni" pitchFamily="2" charset="-79"/>
            </a:endParaRPr>
          </a:p>
        </p:txBody>
      </p:sp>
      <p:sp>
        <p:nvSpPr>
          <p:cNvPr id="4" name="Espace réservé du numéro de diapositive 3"/>
          <p:cNvSpPr>
            <a:spLocks noGrp="1"/>
          </p:cNvSpPr>
          <p:nvPr>
            <p:ph type="sldNum" sz="quarter" idx="12"/>
          </p:nvPr>
        </p:nvSpPr>
        <p:spPr/>
        <p:txBody>
          <a:bodyPr/>
          <a:lstStyle/>
          <a:p>
            <a:fld id="{9089CF9C-3047-4A6C-A484-769F8877CAF7}" type="slidenum">
              <a:rPr lang="fr-FR" smtClean="0"/>
              <a:pPr/>
              <a:t>3</a:t>
            </a:fld>
            <a:endParaRPr lang="fr-FR" dirty="0"/>
          </a:p>
        </p:txBody>
      </p:sp>
      <p:sp>
        <p:nvSpPr>
          <p:cNvPr id="6" name="Rectangle à coins arrondis 5"/>
          <p:cNvSpPr/>
          <p:nvPr/>
        </p:nvSpPr>
        <p:spPr>
          <a:xfrm>
            <a:off x="7072330" y="1500174"/>
            <a:ext cx="1571636" cy="214314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smtClean="0">
                <a:latin typeface="Cambria" pitchFamily="18" charset="0"/>
              </a:rPr>
              <a:t>Le saviez vous?</a:t>
            </a:r>
          </a:p>
          <a:p>
            <a:pPr algn="ctr"/>
            <a:r>
              <a:rPr lang="fr-FR" sz="1200" i="1" dirty="0" smtClean="0">
                <a:latin typeface="Cambria" pitchFamily="18" charset="0"/>
              </a:rPr>
              <a:t>« l'électricité au bureau demeure le facteur de risque N°1 quant à la sécurité de personnes et aux risques d'incendie. » </a:t>
            </a:r>
            <a:endParaRPr lang="fr-FR" sz="1200" i="1" dirty="0">
              <a:latin typeface="Cambria" pitchFamily="18" charset="0"/>
            </a:endParaRPr>
          </a:p>
        </p:txBody>
      </p:sp>
      <p:sp>
        <p:nvSpPr>
          <p:cNvPr id="9" name="Rectangle 8"/>
          <p:cNvSpPr/>
          <p:nvPr/>
        </p:nvSpPr>
        <p:spPr>
          <a:xfrm>
            <a:off x="428596" y="4286256"/>
            <a:ext cx="8143932" cy="1800493"/>
          </a:xfrm>
          <a:prstGeom prst="rect">
            <a:avLst/>
          </a:prstGeom>
        </p:spPr>
        <p:txBody>
          <a:bodyPr wrap="square">
            <a:spAutoFit/>
          </a:bodyPr>
          <a:lstStyle/>
          <a:p>
            <a:pPr algn="just">
              <a:lnSpc>
                <a:spcPct val="150000"/>
              </a:lnSpc>
              <a:buFont typeface="Wingdings" pitchFamily="2" charset="2"/>
              <a:buChar char="ü"/>
            </a:pPr>
            <a:r>
              <a:rPr lang="fr-FR" b="1" dirty="0" smtClean="0">
                <a:solidFill>
                  <a:srgbClr val="002060"/>
                </a:solidFill>
                <a:latin typeface="Cambria" pitchFamily="18" charset="0"/>
              </a:rPr>
              <a:t>L’installation</a:t>
            </a:r>
          </a:p>
          <a:p>
            <a:pPr algn="just">
              <a:lnSpc>
                <a:spcPct val="150000"/>
              </a:lnSpc>
            </a:pPr>
            <a:r>
              <a:rPr lang="fr-FR" sz="1400" b="1" i="1" dirty="0" smtClean="0">
                <a:latin typeface="Cambria" pitchFamily="18" charset="0"/>
              </a:rPr>
              <a:t> </a:t>
            </a:r>
            <a:r>
              <a:rPr lang="fr-FR" sz="1400" dirty="0" smtClean="0">
                <a:latin typeface="Cambria" pitchFamily="18" charset="0"/>
              </a:rPr>
              <a:t>Nous prenons en charge la « conception, le dimensionnement et l'optimisation des installations électriques ». Sur la base d'un audit détaillé des installations existantes ou, en partant du cahier des charges de l'utilisateur, nos ingénieurs intègrent l'environnement règlementaire et normatif pour définir l'installation électrique adaptée aux besoins.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0034" y="857232"/>
            <a:ext cx="3000396" cy="464871"/>
          </a:xfrm>
          <a:prstGeom prst="rect">
            <a:avLst/>
          </a:prstGeom>
          <a:noFill/>
        </p:spPr>
        <p:txBody>
          <a:bodyPr wrap="square" rtlCol="0">
            <a:spAutoFit/>
          </a:bodyPr>
          <a:lstStyle/>
          <a:p>
            <a:pPr lvl="0" eaLnBrk="0" fontAlgn="base" hangingPunct="0">
              <a:lnSpc>
                <a:spcPct val="150000"/>
              </a:lnSpc>
              <a:spcBef>
                <a:spcPct val="0"/>
              </a:spcBef>
              <a:spcAft>
                <a:spcPct val="0"/>
              </a:spcAft>
              <a:buFont typeface="Wingdings" pitchFamily="2" charset="2"/>
              <a:buChar char="§"/>
            </a:pPr>
            <a:r>
              <a:rPr lang="fr-FR" b="1" dirty="0" smtClean="0">
                <a:solidFill>
                  <a:srgbClr val="002060"/>
                </a:solidFill>
                <a:latin typeface="Cambria" pitchFamily="18" charset="0"/>
                <a:cs typeface="Times New Roman" pitchFamily="18" charset="0"/>
              </a:rPr>
              <a:t>Plomberie</a:t>
            </a:r>
            <a:endParaRPr lang="fr-FR" dirty="0" smtClean="0">
              <a:solidFill>
                <a:srgbClr val="002060"/>
              </a:solidFill>
              <a:latin typeface="Cambria" pitchFamily="18" charset="0"/>
              <a:cs typeface="Arial" pitchFamily="34" charset="0"/>
            </a:endParaRPr>
          </a:p>
        </p:txBody>
      </p:sp>
      <p:sp>
        <p:nvSpPr>
          <p:cNvPr id="17409" name="Rectangle 1"/>
          <p:cNvSpPr>
            <a:spLocks noChangeArrowheads="1"/>
          </p:cNvSpPr>
          <p:nvPr/>
        </p:nvSpPr>
        <p:spPr bwMode="auto">
          <a:xfrm>
            <a:off x="428596" y="756330"/>
            <a:ext cx="8286808" cy="6101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endParaRPr kumimoji="0" lang="fr-FR" b="1" i="0" u="none" strike="noStrike" cap="none" normalizeH="0" baseline="0" dirty="0" smtClean="0">
              <a:ln>
                <a:noFill/>
              </a:ln>
              <a:solidFill>
                <a:schemeClr val="tx2">
                  <a:lumMod val="60000"/>
                  <a:lumOff val="40000"/>
                </a:schemeClr>
              </a:solidFill>
              <a:effectLst/>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ü"/>
              <a:tabLst/>
            </a:pPr>
            <a:r>
              <a:rPr kumimoji="0" lang="fr-FR" b="1" i="0" u="none" strike="noStrike" cap="none" normalizeH="0" baseline="0" dirty="0" smtClean="0">
                <a:ln>
                  <a:noFill/>
                </a:ln>
                <a:solidFill>
                  <a:srgbClr val="002060"/>
                </a:solidFill>
                <a:effectLst/>
                <a:latin typeface="Cambria" pitchFamily="18" charset="0"/>
                <a:ea typeface="Calibri" pitchFamily="34" charset="0"/>
                <a:cs typeface="Times New Roman" pitchFamily="18" charset="0"/>
              </a:rPr>
              <a:t>La maintenance</a:t>
            </a:r>
            <a:endParaRPr kumimoji="0" lang="fr-FR" b="0" i="0" u="none" strike="noStrike" cap="none" normalizeH="0" baseline="0" dirty="0" smtClean="0">
              <a:ln>
                <a:noFill/>
              </a:ln>
              <a:solidFill>
                <a:srgbClr val="002060"/>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r>
              <a:rPr kumimoji="0" lang="fr-FR" sz="14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Construisons Ensemble </a:t>
            </a: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s’emploie, prioritairement, à anticiper les fuites en procédant régulièrement à :</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L’inspection et la surveillance régulière des réseaux d’alimentation et d’évacuation</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Aux opérations de détartrage, chaque fois qu’elles sont nécessaires pour anticiper tout risque de dépannage en urgence</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Au remplacement préventif des joints et divers composants d’étanchéité pour ne jamais subir de fuites d’eau</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 la vérification de tous les appareillages (suppresseurs, robinets, vannes mécanismes divers) pour être assuré de leur bonne fonctionnalité.  </a:t>
            </a:r>
          </a:p>
          <a:p>
            <a:pPr marL="0" marR="0" lvl="0" indent="0" algn="just" defTabSz="914400" rtl="0" eaLnBrk="0" fontAlgn="base" latinLnBrk="0" hangingPunct="0">
              <a:lnSpc>
                <a:spcPct val="150000"/>
              </a:lnSpc>
              <a:spcBef>
                <a:spcPct val="0"/>
              </a:spcBef>
              <a:spcAft>
                <a:spcPct val="0"/>
              </a:spcAft>
              <a:buClrTx/>
              <a:buSzTx/>
              <a:tabLst/>
            </a:pPr>
            <a:endParaRPr kumimoji="0" lang="fr-FR" sz="1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ü"/>
              <a:tabLst/>
            </a:pPr>
            <a:r>
              <a:rPr kumimoji="0" lang="fr-FR" b="1" i="0" u="none" strike="noStrike" cap="none" normalizeH="0" baseline="0" dirty="0" smtClean="0">
                <a:ln>
                  <a:noFill/>
                </a:ln>
                <a:solidFill>
                  <a:srgbClr val="002060"/>
                </a:solidFill>
                <a:effectLst/>
                <a:latin typeface="Cambria" pitchFamily="18" charset="0"/>
                <a:ea typeface="Calibri" pitchFamily="34" charset="0"/>
                <a:cs typeface="Times New Roman" pitchFamily="18" charset="0"/>
              </a:rPr>
              <a:t>L’installation</a:t>
            </a:r>
            <a:endParaRPr kumimoji="0" lang="fr-FR" b="0" i="0" u="none" strike="noStrike" cap="none" normalizeH="0" baseline="0" dirty="0" smtClean="0">
              <a:ln>
                <a:noFill/>
              </a:ln>
              <a:solidFill>
                <a:srgbClr val="002060"/>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ea typeface="Calibri" pitchFamily="34" charset="0"/>
                <a:cs typeface="Times New Roman" pitchFamily="18" charset="0"/>
              </a:rPr>
              <a:t> </a:t>
            </a:r>
            <a:r>
              <a:rPr kumimoji="0" lang="fr-FR" sz="14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Construisons Ensemble </a:t>
            </a: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réalise tous types d'installations de plomberie</a:t>
            </a:r>
            <a:r>
              <a:rPr kumimoji="0" lang="fr-FR" sz="1400" b="1"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a:t>
            </a:r>
            <a:r>
              <a:rPr kumimoji="0" lang="fr-FR" sz="14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Colonnes d'eau froide, évacuations eaux usées/eaux vannes, Suppresseurs, pompes, pose d'appareils sanitaires...</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Nous nous attachons à rationaliser et optimiser les réseaux de distribution d’eau froide et d’eau chaude sanitaire, ainsi que tous les réseaux d’évacuation : eau pluviales, eaux usées, eaux vannes.  La spécification des matériels mis en œuvre intègre systématiquement leur durée de vie afin d’en optimiser l’exploitation ultérieure.</a:t>
            </a:r>
            <a:endParaRPr kumimoji="0" lang="fr-FR"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re 1"/>
          <p:cNvSpPr>
            <a:spLocks noGrp="1"/>
          </p:cNvSpPr>
          <p:nvPr>
            <p:ph type="title"/>
          </p:nvPr>
        </p:nvSpPr>
        <p:spPr>
          <a:xfrm>
            <a:off x="428596" y="142852"/>
            <a:ext cx="8229600" cy="725470"/>
          </a:xfrm>
          <a:solidFill>
            <a:schemeClr val="bg1">
              <a:lumMod val="50000"/>
            </a:schemeClr>
          </a:solidFill>
        </p:spPr>
        <p:txBody>
          <a:bodyPr>
            <a:normAutofit fontScale="90000"/>
          </a:bodyPr>
          <a:lstStyle/>
          <a:p>
            <a:pPr algn="l"/>
            <a:r>
              <a:rPr lang="fr-FR" sz="2700" dirty="0" smtClean="0">
                <a:solidFill>
                  <a:schemeClr val="bg1"/>
                </a:solidFill>
                <a:latin typeface="Cambria" pitchFamily="18" charset="0"/>
                <a:cs typeface="Aharoni" pitchFamily="2" charset="-79"/>
              </a:rPr>
              <a:t>Domaine d’activité</a:t>
            </a:r>
            <a:r>
              <a:rPr lang="fr-FR" sz="2800" dirty="0" smtClean="0">
                <a:solidFill>
                  <a:schemeClr val="bg1"/>
                </a:solidFill>
                <a:latin typeface="Cambria" pitchFamily="18" charset="0"/>
                <a:cs typeface="Aharoni" pitchFamily="2" charset="-79"/>
              </a:rPr>
              <a:t/>
            </a:r>
            <a:br>
              <a:rPr lang="fr-FR" sz="2800" dirty="0" smtClean="0">
                <a:solidFill>
                  <a:schemeClr val="bg1"/>
                </a:solidFill>
                <a:latin typeface="Cambria" pitchFamily="18" charset="0"/>
                <a:cs typeface="Aharoni" pitchFamily="2" charset="-79"/>
              </a:rPr>
            </a:br>
            <a:r>
              <a:rPr lang="fr-FR" sz="2200" dirty="0" smtClean="0">
                <a:solidFill>
                  <a:schemeClr val="bg1"/>
                </a:solidFill>
                <a:latin typeface="Cambria" pitchFamily="18" charset="0"/>
                <a:cs typeface="Aharoni" pitchFamily="2" charset="-79"/>
              </a:rPr>
              <a:t>I. Maintenance et installation : Electricité – Plomberie - Climatisation</a:t>
            </a:r>
            <a:endParaRPr lang="fr-FR" sz="2200" dirty="0">
              <a:solidFill>
                <a:schemeClr val="bg1"/>
              </a:solidFill>
              <a:latin typeface="Cambria" pitchFamily="18" charset="0"/>
              <a:cs typeface="Aharoni" pitchFamily="2" charset="-79"/>
            </a:endParaRPr>
          </a:p>
        </p:txBody>
      </p:sp>
      <p:sp>
        <p:nvSpPr>
          <p:cNvPr id="4" name="Espace réservé du numéro de diapositive 3"/>
          <p:cNvSpPr>
            <a:spLocks noGrp="1"/>
          </p:cNvSpPr>
          <p:nvPr>
            <p:ph type="sldNum" sz="quarter" idx="12"/>
          </p:nvPr>
        </p:nvSpPr>
        <p:spPr/>
        <p:txBody>
          <a:bodyPr/>
          <a:lstStyle/>
          <a:p>
            <a:fld id="{9089CF9C-3047-4A6C-A484-769F8877CAF7}" type="slidenum">
              <a:rPr lang="fr-FR" smtClean="0"/>
              <a:pPr/>
              <a:t>4</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28596" y="1428736"/>
            <a:ext cx="7429552" cy="1154162"/>
          </a:xfrm>
          <a:prstGeom prst="rect">
            <a:avLst/>
          </a:prstGeom>
          <a:noFill/>
        </p:spPr>
        <p:txBody>
          <a:bodyPr wrap="square" rtlCol="0">
            <a:spAutoFit/>
          </a:bodyPr>
          <a:lstStyle/>
          <a:p>
            <a:pPr lvl="0">
              <a:lnSpc>
                <a:spcPct val="150000"/>
              </a:lnSpc>
              <a:spcBef>
                <a:spcPct val="0"/>
              </a:spcBef>
              <a:buFont typeface="Wingdings" pitchFamily="2" charset="2"/>
              <a:buChar char="ü"/>
              <a:defRPr/>
            </a:pPr>
            <a:r>
              <a:rPr lang="fr-FR" b="1" dirty="0" smtClean="0">
                <a:solidFill>
                  <a:srgbClr val="002060"/>
                </a:solidFill>
                <a:latin typeface="Cambria" pitchFamily="18" charset="0"/>
              </a:rPr>
              <a:t>Maintenance</a:t>
            </a:r>
          </a:p>
          <a:p>
            <a:pPr lvl="0">
              <a:lnSpc>
                <a:spcPct val="150000"/>
              </a:lnSpc>
              <a:spcBef>
                <a:spcPct val="0"/>
              </a:spcBef>
              <a:defRPr/>
            </a:pPr>
            <a:r>
              <a:rPr lang="fr-FR" sz="1400" dirty="0" smtClean="0">
                <a:latin typeface="Cambria" pitchFamily="18" charset="0"/>
              </a:rPr>
              <a:t>L’entretien de le climatisation garantit une parfaite qualité de l’air. De plus, couplé à un contrôle mensuel/trimestriel il garantit la longévité de vos système de climatisation.</a:t>
            </a:r>
          </a:p>
        </p:txBody>
      </p:sp>
      <p:sp>
        <p:nvSpPr>
          <p:cNvPr id="13" name="ZoneTexte 12"/>
          <p:cNvSpPr txBox="1"/>
          <p:nvPr/>
        </p:nvSpPr>
        <p:spPr>
          <a:xfrm>
            <a:off x="428596" y="1000108"/>
            <a:ext cx="2643206" cy="464871"/>
          </a:xfrm>
          <a:prstGeom prst="rect">
            <a:avLst/>
          </a:prstGeom>
          <a:noFill/>
        </p:spPr>
        <p:txBody>
          <a:bodyPr wrap="square" rtlCol="0">
            <a:spAutoFit/>
          </a:bodyPr>
          <a:lstStyle/>
          <a:p>
            <a:pPr lvl="0">
              <a:lnSpc>
                <a:spcPct val="150000"/>
              </a:lnSpc>
              <a:spcBef>
                <a:spcPct val="0"/>
              </a:spcBef>
              <a:buFont typeface="Wingdings" pitchFamily="2" charset="2"/>
              <a:buChar char="§"/>
              <a:defRPr/>
            </a:pPr>
            <a:r>
              <a:rPr lang="fr-FR" b="1" dirty="0" smtClean="0">
                <a:solidFill>
                  <a:srgbClr val="002060"/>
                </a:solidFill>
                <a:latin typeface="Cambria" pitchFamily="18" charset="0"/>
              </a:rPr>
              <a:t>Climatisation</a:t>
            </a:r>
            <a:endParaRPr lang="fr-FR" dirty="0" smtClean="0">
              <a:solidFill>
                <a:srgbClr val="002060"/>
              </a:solidFill>
              <a:latin typeface="Cambria" pitchFamily="18" charset="0"/>
            </a:endParaRPr>
          </a:p>
        </p:txBody>
      </p:sp>
      <p:sp>
        <p:nvSpPr>
          <p:cNvPr id="6" name="Titre 1"/>
          <p:cNvSpPr txBox="1">
            <a:spLocks/>
          </p:cNvSpPr>
          <p:nvPr/>
        </p:nvSpPr>
        <p:spPr>
          <a:xfrm>
            <a:off x="457200" y="274638"/>
            <a:ext cx="8229600" cy="725470"/>
          </a:xfrm>
          <a:prstGeom prst="rect">
            <a:avLst/>
          </a:prstGeom>
          <a:solidFill>
            <a:schemeClr val="bg1">
              <a:lumMod val="50000"/>
            </a:schemeClr>
          </a:solidFill>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smtClean="0">
                <a:ln>
                  <a:noFill/>
                </a:ln>
                <a:solidFill>
                  <a:schemeClr val="bg1"/>
                </a:solidFill>
                <a:effectLst/>
                <a:uLnTx/>
                <a:uFillTx/>
                <a:latin typeface="Cambria" pitchFamily="18" charset="0"/>
                <a:ea typeface="+mj-ea"/>
                <a:cs typeface="Aharoni" pitchFamily="2" charset="-79"/>
              </a:rPr>
              <a:t>Domaine d’activité</a:t>
            </a:r>
            <a:r>
              <a:rPr kumimoji="0" lang="fr-FR" sz="2800" b="0" i="0" u="none" strike="noStrike" kern="1200" cap="none" spc="0" normalizeH="0" baseline="0" noProof="0" dirty="0" smtClean="0">
                <a:ln>
                  <a:noFill/>
                </a:ln>
                <a:solidFill>
                  <a:schemeClr val="bg1"/>
                </a:solidFill>
                <a:effectLst/>
                <a:uLnTx/>
                <a:uFillTx/>
                <a:latin typeface="Cambria" pitchFamily="18" charset="0"/>
                <a:ea typeface="+mj-ea"/>
                <a:cs typeface="Aharoni" pitchFamily="2" charset="-79"/>
              </a:rPr>
              <a:t/>
            </a:r>
            <a:br>
              <a:rPr kumimoji="0" lang="fr-FR" sz="2800" b="0" i="0" u="none" strike="noStrike" kern="1200" cap="none" spc="0" normalizeH="0" baseline="0" noProof="0" dirty="0" smtClean="0">
                <a:ln>
                  <a:noFill/>
                </a:ln>
                <a:solidFill>
                  <a:schemeClr val="bg1"/>
                </a:solidFill>
                <a:effectLst/>
                <a:uLnTx/>
                <a:uFillTx/>
                <a:latin typeface="Cambria" pitchFamily="18" charset="0"/>
                <a:ea typeface="+mj-ea"/>
                <a:cs typeface="Aharoni" pitchFamily="2" charset="-79"/>
              </a:rPr>
            </a:br>
            <a:r>
              <a:rPr kumimoji="0" lang="fr-FR" sz="2200" b="0" i="0" u="none" strike="noStrike" kern="1200" cap="none" spc="0" normalizeH="0" baseline="0" noProof="0" dirty="0" smtClean="0">
                <a:ln>
                  <a:noFill/>
                </a:ln>
                <a:solidFill>
                  <a:schemeClr val="bg1"/>
                </a:solidFill>
                <a:effectLst/>
                <a:uLnTx/>
                <a:uFillTx/>
                <a:latin typeface="Cambria" pitchFamily="18" charset="0"/>
                <a:ea typeface="+mj-ea"/>
                <a:cs typeface="Aharoni" pitchFamily="2" charset="-79"/>
              </a:rPr>
              <a:t>I. Maintenance et installation : Electricité – Plomberie - Climatisation</a:t>
            </a:r>
            <a:endParaRPr kumimoji="0" lang="fr-FR" sz="2200" b="0" i="0" u="none" strike="noStrike" kern="1200" cap="none" spc="0" normalizeH="0" baseline="0" noProof="0" dirty="0">
              <a:ln>
                <a:noFill/>
              </a:ln>
              <a:solidFill>
                <a:schemeClr val="bg1"/>
              </a:solidFill>
              <a:effectLst/>
              <a:uLnTx/>
              <a:uFillTx/>
              <a:latin typeface="Cambria" pitchFamily="18" charset="0"/>
              <a:ea typeface="+mj-ea"/>
              <a:cs typeface="Aharoni" pitchFamily="2" charset="-79"/>
            </a:endParaRPr>
          </a:p>
        </p:txBody>
      </p:sp>
      <p:sp>
        <p:nvSpPr>
          <p:cNvPr id="8" name="Titre 1"/>
          <p:cNvSpPr txBox="1">
            <a:spLocks/>
          </p:cNvSpPr>
          <p:nvPr/>
        </p:nvSpPr>
        <p:spPr>
          <a:xfrm>
            <a:off x="428596" y="2643182"/>
            <a:ext cx="8215370"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fr-FR" b="1" i="0" u="none" strike="noStrike" kern="1200" cap="none" spc="0" normalizeH="0" baseline="0" noProof="0" dirty="0" smtClean="0">
              <a:ln>
                <a:noFill/>
              </a:ln>
              <a:solidFill>
                <a:schemeClr val="tx2">
                  <a:lumMod val="60000"/>
                  <a:lumOff val="40000"/>
                </a:schemeClr>
              </a:solidFill>
              <a:effectLst/>
              <a:uLnTx/>
              <a:uFillTx/>
              <a:latin typeface="+mn-lt"/>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lang="fr-FR" b="1" dirty="0" smtClean="0">
              <a:solidFill>
                <a:schemeClr val="tx2">
                  <a:lumMod val="60000"/>
                  <a:lumOff val="40000"/>
                </a:schemeClr>
              </a:solidFill>
              <a:ea typeface="+mj-ea"/>
              <a:cs typeface="+mj-cs"/>
            </a:endParaRPr>
          </a:p>
          <a:p>
            <a:pPr marL="0" marR="0" lvl="0" indent="0" algn="l" defTabSz="914400" rtl="0" eaLnBrk="1" fontAlgn="auto" latinLnBrk="0" hangingPunct="1">
              <a:lnSpc>
                <a:spcPct val="150000"/>
              </a:lnSpc>
              <a:spcBef>
                <a:spcPct val="0"/>
              </a:spcBef>
              <a:spcAft>
                <a:spcPts val="0"/>
              </a:spcAft>
              <a:buClrTx/>
              <a:buSzTx/>
              <a:buFont typeface="Wingdings" pitchFamily="2" charset="2"/>
              <a:buChar char="ü"/>
              <a:tabLst/>
              <a:defRPr/>
            </a:pPr>
            <a:r>
              <a:rPr kumimoji="0" lang="fr-FR" b="1" u="none" strike="noStrike" kern="1200" cap="none" spc="0" normalizeH="0" baseline="0" noProof="0" dirty="0" smtClean="0">
                <a:ln>
                  <a:noFill/>
                </a:ln>
                <a:solidFill>
                  <a:srgbClr val="002060"/>
                </a:solidFill>
                <a:effectLst/>
                <a:uLnTx/>
                <a:uFillTx/>
                <a:latin typeface="Cambria" pitchFamily="18" charset="0"/>
                <a:ea typeface="+mj-ea"/>
                <a:cs typeface="+mj-cs"/>
              </a:rPr>
              <a:t>L'installation</a:t>
            </a:r>
            <a:endParaRPr lang="fr-FR" dirty="0" smtClean="0">
              <a:solidFill>
                <a:srgbClr val="002060"/>
              </a:solidFill>
              <a:latin typeface="Cambria" pitchFamily="18" charset="0"/>
              <a:ea typeface="+mj-ea"/>
              <a:cs typeface="+mj-cs"/>
            </a:endParaRPr>
          </a:p>
          <a:p>
            <a:pPr marL="0" marR="0" lvl="0" indent="0" defTabSz="914400" rtl="0" eaLnBrk="1" fontAlgn="auto" latinLnBrk="0" hangingPunct="1">
              <a:lnSpc>
                <a:spcPct val="150000"/>
              </a:lnSpc>
              <a:spcBef>
                <a:spcPct val="0"/>
              </a:spcBef>
              <a:spcAft>
                <a:spcPts val="0"/>
              </a:spcAft>
              <a:buClrTx/>
              <a:buSzTx/>
              <a:buFontTx/>
              <a:buNone/>
              <a:tabLst/>
              <a:defRPr/>
            </a:pPr>
            <a:r>
              <a:rPr kumimoji="0" lang="fr-FR" sz="1400" b="0" i="0" u="none" strike="noStrike" kern="1200" cap="none" spc="0" normalizeH="0" baseline="0" noProof="0" dirty="0" smtClean="0">
                <a:ln>
                  <a:noFill/>
                </a:ln>
                <a:solidFill>
                  <a:schemeClr val="tx1"/>
                </a:solidFill>
                <a:effectLst/>
                <a:uLnTx/>
                <a:uFillTx/>
                <a:latin typeface="Cambria" pitchFamily="18" charset="0"/>
                <a:ea typeface="+mj-ea"/>
                <a:cs typeface="+mj-cs"/>
              </a:rPr>
              <a:t>Elle est réalisée par une équipe de professionnels qualifiés, formés en continue et sensibilisés aux dernières techniques de notre métier en constante évolution. </a:t>
            </a:r>
            <a:r>
              <a:rPr kumimoji="0" lang="fr-FR" sz="1400" b="0" i="0" u="none" strike="noStrike" kern="1200" cap="none" spc="0" normalizeH="0" baseline="0" noProof="0" dirty="0" smtClean="0">
                <a:ln>
                  <a:noFill/>
                </a:ln>
                <a:solidFill>
                  <a:schemeClr val="tx1"/>
                </a:solidFill>
                <a:effectLst/>
                <a:uLnTx/>
                <a:uFillTx/>
                <a:latin typeface="+mn-lt"/>
                <a:ea typeface="+mj-ea"/>
                <a:cs typeface="+mj-cs"/>
              </a:rPr>
              <a:t/>
            </a:r>
            <a:br>
              <a:rPr kumimoji="0" lang="fr-FR" sz="1400" b="0" i="0" u="none" strike="noStrike" kern="1200" cap="none" spc="0" normalizeH="0" baseline="0" noProof="0" dirty="0" smtClean="0">
                <a:ln>
                  <a:noFill/>
                </a:ln>
                <a:solidFill>
                  <a:schemeClr val="tx1"/>
                </a:solidFill>
                <a:effectLst/>
                <a:uLnTx/>
                <a:uFillTx/>
                <a:latin typeface="+mn-lt"/>
                <a:ea typeface="+mj-ea"/>
                <a:cs typeface="+mj-cs"/>
              </a:rPr>
            </a:br>
            <a:r>
              <a:rPr kumimoji="0" lang="fr-FR" sz="1400" b="0" i="0" u="none" strike="noStrike" kern="1200" cap="none" spc="0" normalizeH="0" baseline="0" noProof="0" dirty="0" smtClean="0">
                <a:ln>
                  <a:noFill/>
                </a:ln>
                <a:solidFill>
                  <a:schemeClr val="tx1"/>
                </a:solidFill>
                <a:effectLst/>
                <a:uLnTx/>
                <a:uFillTx/>
                <a:latin typeface="+mn-lt"/>
                <a:ea typeface="+mj-ea"/>
                <a:cs typeface="Arial" pitchFamily="34" charset="0"/>
              </a:rPr>
              <a:t/>
            </a:r>
            <a:br>
              <a:rPr kumimoji="0" lang="fr-FR" sz="1400" b="0" i="0" u="none" strike="noStrike" kern="1200" cap="none" spc="0" normalizeH="0" baseline="0" noProof="0" dirty="0" smtClean="0">
                <a:ln>
                  <a:noFill/>
                </a:ln>
                <a:solidFill>
                  <a:schemeClr val="tx1"/>
                </a:solidFill>
                <a:effectLst/>
                <a:uLnTx/>
                <a:uFillTx/>
                <a:latin typeface="+mn-lt"/>
                <a:ea typeface="+mj-ea"/>
                <a:cs typeface="Arial" pitchFamily="34" charset="0"/>
              </a:rPr>
            </a:br>
            <a:r>
              <a:rPr kumimoji="0" lang="fr-FR" sz="1400" b="0" i="0" u="none" strike="noStrike" kern="1200" cap="none" spc="0" normalizeH="0" baseline="0" noProof="0" dirty="0" smtClean="0">
                <a:ln>
                  <a:noFill/>
                </a:ln>
                <a:solidFill>
                  <a:schemeClr val="tx1"/>
                </a:solidFill>
                <a:effectLst/>
                <a:uLnTx/>
                <a:uFillTx/>
                <a:latin typeface="+mn-lt"/>
                <a:ea typeface="+mj-ea"/>
                <a:cs typeface="Arial" pitchFamily="34" charset="0"/>
              </a:rPr>
              <a:t/>
            </a:r>
            <a:br>
              <a:rPr kumimoji="0" lang="fr-FR" sz="1400" b="0" i="0" u="none" strike="noStrike" kern="1200" cap="none" spc="0" normalizeH="0" baseline="0" noProof="0" dirty="0" smtClean="0">
                <a:ln>
                  <a:noFill/>
                </a:ln>
                <a:solidFill>
                  <a:schemeClr val="tx1"/>
                </a:solidFill>
                <a:effectLst/>
                <a:uLnTx/>
                <a:uFillTx/>
                <a:latin typeface="+mn-lt"/>
                <a:ea typeface="+mj-ea"/>
                <a:cs typeface="Arial" pitchFamily="34" charset="0"/>
              </a:rPr>
            </a:br>
            <a:endParaRPr kumimoji="0" lang="fr-FR" sz="1400" b="0" i="0" u="none" strike="noStrike" kern="1200" cap="none" spc="0" normalizeH="0" baseline="0" noProof="0" dirty="0">
              <a:ln>
                <a:noFill/>
              </a:ln>
              <a:solidFill>
                <a:schemeClr val="tx1"/>
              </a:solidFill>
              <a:effectLst/>
              <a:uLnTx/>
              <a:uFillTx/>
              <a:latin typeface="+mn-lt"/>
              <a:ea typeface="+mj-ea"/>
              <a:cs typeface="+mj-cs"/>
            </a:endParaRPr>
          </a:p>
        </p:txBody>
      </p:sp>
      <p:sp>
        <p:nvSpPr>
          <p:cNvPr id="9" name="ZoneTexte 8"/>
          <p:cNvSpPr txBox="1"/>
          <p:nvPr/>
        </p:nvSpPr>
        <p:spPr>
          <a:xfrm>
            <a:off x="357158" y="3500438"/>
            <a:ext cx="8286808" cy="500137"/>
          </a:xfrm>
          <a:prstGeom prst="rect">
            <a:avLst/>
          </a:prstGeom>
          <a:noFill/>
        </p:spPr>
        <p:txBody>
          <a:bodyPr wrap="square" rtlCol="0">
            <a:spAutoFit/>
          </a:bodyPr>
          <a:lstStyle/>
          <a:p>
            <a:endParaRPr lang="fr-FR" sz="1050" dirty="0" smtClean="0"/>
          </a:p>
          <a:p>
            <a:pPr lvl="0">
              <a:buFont typeface="Wingdings" pitchFamily="2" charset="2"/>
              <a:buChar char="v"/>
            </a:pPr>
            <a:r>
              <a:rPr lang="fr-FR" sz="1600" b="1" i="1" dirty="0" smtClean="0">
                <a:solidFill>
                  <a:srgbClr val="002060"/>
                </a:solidFill>
              </a:rPr>
              <a:t> </a:t>
            </a:r>
            <a:r>
              <a:rPr lang="fr-FR" sz="1500" b="1" i="1" dirty="0" smtClean="0">
                <a:solidFill>
                  <a:srgbClr val="002060"/>
                </a:solidFill>
                <a:latin typeface="Cambria" pitchFamily="18" charset="0"/>
              </a:rPr>
              <a:t>Avantages de la maintenance</a:t>
            </a:r>
          </a:p>
        </p:txBody>
      </p:sp>
      <p:sp>
        <p:nvSpPr>
          <p:cNvPr id="11" name="Rectangle 10"/>
          <p:cNvSpPr/>
          <p:nvPr/>
        </p:nvSpPr>
        <p:spPr>
          <a:xfrm>
            <a:off x="428596" y="3929066"/>
            <a:ext cx="7072362" cy="2644250"/>
          </a:xfrm>
          <a:prstGeom prst="rect">
            <a:avLst/>
          </a:prstGeom>
        </p:spPr>
        <p:txBody>
          <a:bodyPr wrap="square">
            <a:spAutoFit/>
          </a:bodyPr>
          <a:lstStyle/>
          <a:p>
            <a:pPr lvl="0">
              <a:lnSpc>
                <a:spcPct val="150000"/>
              </a:lnSpc>
              <a:buFont typeface="Arial" pitchFamily="34" charset="0"/>
              <a:buChar char="•"/>
            </a:pPr>
            <a:r>
              <a:rPr lang="fr-FR" sz="1300" i="1" dirty="0" smtClean="0"/>
              <a:t> </a:t>
            </a:r>
            <a:r>
              <a:rPr lang="fr-FR" sz="1400" i="1" dirty="0" smtClean="0">
                <a:latin typeface="Cambria" pitchFamily="18" charset="0"/>
              </a:rPr>
              <a:t>Supprimer les causes d’accidents graves</a:t>
            </a:r>
          </a:p>
          <a:p>
            <a:pPr>
              <a:lnSpc>
                <a:spcPct val="150000"/>
              </a:lnSpc>
              <a:buFont typeface="Arial" pitchFamily="34" charset="0"/>
              <a:buChar char="•"/>
            </a:pPr>
            <a:r>
              <a:rPr lang="fr-FR" sz="1400" i="1" dirty="0" smtClean="0">
                <a:latin typeface="Cambria" pitchFamily="18" charset="0"/>
              </a:rPr>
              <a:t> Augmenter la durée de vie des appareils</a:t>
            </a:r>
          </a:p>
          <a:p>
            <a:pPr lvl="0">
              <a:lnSpc>
                <a:spcPct val="150000"/>
              </a:lnSpc>
              <a:buFont typeface="Arial" pitchFamily="34" charset="0"/>
              <a:buChar char="•"/>
            </a:pPr>
            <a:r>
              <a:rPr lang="fr-FR" sz="1400" i="1" dirty="0" smtClean="0">
                <a:latin typeface="Cambria" pitchFamily="18" charset="0"/>
              </a:rPr>
              <a:t> Maîtrise de votre budget annuel</a:t>
            </a:r>
          </a:p>
          <a:p>
            <a:pPr>
              <a:lnSpc>
                <a:spcPct val="150000"/>
              </a:lnSpc>
              <a:buFont typeface="Arial" pitchFamily="34" charset="0"/>
              <a:buChar char="•"/>
            </a:pPr>
            <a:r>
              <a:rPr lang="fr-FR" sz="1400" i="1" dirty="0" smtClean="0">
                <a:latin typeface="Cambria" pitchFamily="18" charset="0"/>
              </a:rPr>
              <a:t> Une réduction de la fréquence des interventions</a:t>
            </a:r>
          </a:p>
          <a:p>
            <a:pPr>
              <a:lnSpc>
                <a:spcPct val="150000"/>
              </a:lnSpc>
              <a:buFont typeface="Arial" pitchFamily="34" charset="0"/>
              <a:buChar char="•"/>
            </a:pPr>
            <a:r>
              <a:rPr lang="fr-FR" sz="1400" i="1" dirty="0" smtClean="0">
                <a:latin typeface="Cambria" pitchFamily="18" charset="0"/>
              </a:rPr>
              <a:t> Diminuer le coût de maintenance,</a:t>
            </a:r>
          </a:p>
          <a:p>
            <a:pPr>
              <a:lnSpc>
                <a:spcPct val="150000"/>
              </a:lnSpc>
              <a:buFont typeface="Arial" pitchFamily="34" charset="0"/>
              <a:buChar char="•"/>
            </a:pPr>
            <a:r>
              <a:rPr lang="fr-FR" sz="1400" i="1" dirty="0" smtClean="0">
                <a:latin typeface="Cambria" pitchFamily="18" charset="0"/>
              </a:rPr>
              <a:t> Améliorer les conditions de travail du personnel</a:t>
            </a:r>
            <a:r>
              <a:rPr lang="fr-FR" sz="1400" dirty="0" smtClean="0">
                <a:latin typeface="Cambria" pitchFamily="18" charset="0"/>
              </a:rPr>
              <a:t>,</a:t>
            </a:r>
          </a:p>
          <a:p>
            <a:pPr lvl="0">
              <a:lnSpc>
                <a:spcPct val="150000"/>
              </a:lnSpc>
              <a:buFont typeface="Arial" pitchFamily="34" charset="0"/>
              <a:buChar char="•"/>
            </a:pPr>
            <a:r>
              <a:rPr lang="fr-FR" sz="1400" i="1" dirty="0" smtClean="0">
                <a:latin typeface="Cambria" pitchFamily="18" charset="0"/>
              </a:rPr>
              <a:t> Éviter les consommations anormales d’énergie,</a:t>
            </a:r>
          </a:p>
          <a:p>
            <a:pPr>
              <a:lnSpc>
                <a:spcPct val="150000"/>
              </a:lnSpc>
              <a:buFont typeface="Arial" pitchFamily="34" charset="0"/>
              <a:buChar char="•"/>
            </a:pPr>
            <a:r>
              <a:rPr lang="fr-FR" sz="1400" i="1" dirty="0" smtClean="0">
                <a:latin typeface="Cambria" pitchFamily="18" charset="0"/>
              </a:rPr>
              <a:t>Prévenir et aussi prévoir les interventions coûteuses de maintenance corrective</a:t>
            </a:r>
          </a:p>
        </p:txBody>
      </p:sp>
      <p:sp>
        <p:nvSpPr>
          <p:cNvPr id="7" name="Espace réservé du numéro de diapositive 6"/>
          <p:cNvSpPr>
            <a:spLocks noGrp="1"/>
          </p:cNvSpPr>
          <p:nvPr>
            <p:ph type="sldNum" sz="quarter" idx="12"/>
          </p:nvPr>
        </p:nvSpPr>
        <p:spPr/>
        <p:txBody>
          <a:bodyPr/>
          <a:lstStyle/>
          <a:p>
            <a:fld id="{9089CF9C-3047-4A6C-A484-769F8877CAF7}" type="slidenum">
              <a:rPr lang="fr-FR" smtClean="0"/>
              <a:pPr/>
              <a:t>5</a:t>
            </a:fld>
            <a:endParaRPr lang="fr-FR" dirty="0"/>
          </a:p>
        </p:txBody>
      </p:sp>
      <p:sp>
        <p:nvSpPr>
          <p:cNvPr id="15" name="Rectangle à coins arrondis 14"/>
          <p:cNvSpPr/>
          <p:nvPr/>
        </p:nvSpPr>
        <p:spPr>
          <a:xfrm>
            <a:off x="6429388" y="4357694"/>
            <a:ext cx="1714512" cy="171451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latin typeface="Cambria" pitchFamily="18" charset="0"/>
              </a:rPr>
              <a:t>Nous adaptons notre maintenance à chacun de vos appareil ce qui la rend, plus précise et  moins couteuse …</a:t>
            </a:r>
            <a:endParaRPr lang="fr-FR" sz="1200" i="1" dirty="0">
              <a:latin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1142984"/>
            <a:ext cx="8286808" cy="355481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
              <a:tabLst>
                <a:tab pos="1530350" algn="l"/>
              </a:tabLst>
            </a:pPr>
            <a:r>
              <a:rPr kumimoji="0" lang="fr-FR" b="1" i="0" strike="noStrike" cap="none" normalizeH="0" dirty="0" smtClean="0">
                <a:ln>
                  <a:noFill/>
                </a:ln>
                <a:solidFill>
                  <a:srgbClr val="002060"/>
                </a:solidFill>
                <a:effectLst/>
                <a:ea typeface="Times New Roman" pitchFamily="18" charset="0"/>
                <a:cs typeface="Arial" pitchFamily="34" charset="0"/>
              </a:rPr>
              <a:t> </a:t>
            </a:r>
            <a:r>
              <a:rPr kumimoji="0" lang="fr-FR" b="1" i="0" strike="noStrike" cap="none" normalizeH="0" baseline="0" dirty="0" smtClean="0">
                <a:ln>
                  <a:noFill/>
                </a:ln>
                <a:solidFill>
                  <a:srgbClr val="002060"/>
                </a:solidFill>
                <a:effectLst/>
                <a:latin typeface="Cambria" pitchFamily="18" charset="0"/>
                <a:ea typeface="Times New Roman" pitchFamily="18" charset="0"/>
                <a:cs typeface="Arial" pitchFamily="34" charset="0"/>
              </a:rPr>
              <a:t>Construction</a:t>
            </a:r>
          </a:p>
          <a:p>
            <a:pPr marL="0" marR="0" lvl="0" indent="0" algn="just" defTabSz="914400" rtl="0" eaLnBrk="1" fontAlgn="base" latinLnBrk="0" hangingPunct="1">
              <a:lnSpc>
                <a:spcPct val="150000"/>
              </a:lnSpc>
              <a:spcBef>
                <a:spcPct val="0"/>
              </a:spcBef>
              <a:spcAft>
                <a:spcPct val="0"/>
              </a:spcAft>
              <a:buClrTx/>
              <a:buSzTx/>
              <a:tabLst>
                <a:tab pos="1530350" algn="l"/>
              </a:tabLst>
            </a:pPr>
            <a:r>
              <a:rPr lang="fr-FR" sz="1400" b="1" dirty="0" smtClean="0">
                <a:latin typeface="Cambria" pitchFamily="18" charset="0"/>
                <a:ea typeface="Times New Roman" pitchFamily="18" charset="0"/>
                <a:cs typeface="Arial" pitchFamily="34" charset="0"/>
              </a:rPr>
              <a:t>Construisons Ensemble </a:t>
            </a:r>
            <a:r>
              <a:rPr lang="fr-FR" sz="1400" dirty="0" smtClean="0">
                <a:latin typeface="Cambria" pitchFamily="18" charset="0"/>
                <a:ea typeface="Times New Roman" pitchFamily="18" charset="0"/>
                <a:cs typeface="Arial" pitchFamily="34" charset="0"/>
              </a:rPr>
              <a:t>s’appuie sur le savoir-faire de ses différents corps de métier pour concevoir et construire des édifices d’exception, respectueux des hommes et de l’environnement. Chaque jour, nos collaborateurs mettent leurs talents au service de la construction de projets ambitieux où rigueur, intégrité, et responsabilité sont les maîtres mots.</a:t>
            </a:r>
          </a:p>
          <a:p>
            <a:pPr marL="0" marR="0" lvl="0" indent="0" algn="just" defTabSz="914400" rtl="0" eaLnBrk="1" fontAlgn="base" latinLnBrk="0" hangingPunct="1">
              <a:lnSpc>
                <a:spcPct val="150000"/>
              </a:lnSpc>
              <a:spcBef>
                <a:spcPct val="0"/>
              </a:spcBef>
              <a:spcAft>
                <a:spcPct val="0"/>
              </a:spcAft>
              <a:buClrTx/>
              <a:buSzTx/>
              <a:tabLst>
                <a:tab pos="1530350" algn="l"/>
              </a:tabLst>
            </a:pPr>
            <a:r>
              <a:rPr lang="fr-FR" sz="1400" dirty="0" smtClean="0">
                <a:latin typeface="Cambria" pitchFamily="18" charset="0"/>
                <a:ea typeface="Times New Roman" pitchFamily="18" charset="0"/>
                <a:cs typeface="Arial" pitchFamily="34" charset="0"/>
              </a:rPr>
              <a:t>Nous tirons fierté à accompagner nos clients, particuliers ou entreprises, dans les différentes phases de leurs projets: De l’étude de faisabilité jusqu’à la livraison du bâtiment. Quelle que soit la mission que vous nous confierez, notre satisfaction est soumise à la réussite de votre projet.</a:t>
            </a:r>
          </a:p>
          <a:p>
            <a:pPr marL="0" marR="0" lvl="0" indent="0" algn="just" defTabSz="914400" rtl="0" eaLnBrk="1" fontAlgn="base" latinLnBrk="0" hangingPunct="1">
              <a:lnSpc>
                <a:spcPct val="150000"/>
              </a:lnSpc>
              <a:spcBef>
                <a:spcPct val="0"/>
              </a:spcBef>
              <a:spcAft>
                <a:spcPct val="0"/>
              </a:spcAft>
              <a:buClrTx/>
              <a:buSzTx/>
              <a:tabLst>
                <a:tab pos="1530350" algn="l"/>
              </a:tabLst>
            </a:pPr>
            <a:endParaRPr lang="fr-FR" sz="1400" dirty="0" smtClean="0">
              <a:ea typeface="Times New Roman" pitchFamily="18"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tabLst>
                <a:tab pos="1530350" algn="l"/>
              </a:tabLst>
            </a:pPr>
            <a:endParaRPr kumimoji="0" lang="fr-FR" sz="1400" b="1" i="0" strike="noStrike" cap="none" normalizeH="0" baseline="0" dirty="0" smtClean="0">
              <a:ln>
                <a:noFill/>
              </a:ln>
              <a:effectLst/>
              <a:ea typeface="Times New Roman" pitchFamily="18" charset="0"/>
              <a:cs typeface="Arial" pitchFamily="34" charset="0"/>
            </a:endParaRPr>
          </a:p>
          <a:p>
            <a:pPr lvl="0" algn="just" eaLnBrk="0" fontAlgn="base" hangingPunct="0">
              <a:lnSpc>
                <a:spcPct val="150000"/>
              </a:lnSpc>
              <a:spcBef>
                <a:spcPct val="0"/>
              </a:spcBef>
              <a:spcAft>
                <a:spcPct val="0"/>
              </a:spcAft>
              <a:tabLst>
                <a:tab pos="1530350" algn="l"/>
              </a:tabLst>
            </a:pPr>
            <a:endParaRPr kumimoji="0" lang="fr-FR" sz="600" b="0" i="0" u="none" strike="noStrike" cap="none" normalizeH="0" baseline="0" dirty="0" smtClean="0">
              <a:ln>
                <a:noFill/>
              </a:ln>
              <a:solidFill>
                <a:schemeClr val="tx1"/>
              </a:solidFill>
              <a:effectLst/>
              <a:ea typeface="Times New Roman" pitchFamily="18" charset="0"/>
              <a:cs typeface="Arial" pitchFamily="34" charset="0"/>
            </a:endParaRPr>
          </a:p>
        </p:txBody>
      </p:sp>
      <p:sp>
        <p:nvSpPr>
          <p:cNvPr id="6" name="Titre 1"/>
          <p:cNvSpPr>
            <a:spLocks noGrp="1"/>
          </p:cNvSpPr>
          <p:nvPr>
            <p:ph type="title"/>
          </p:nvPr>
        </p:nvSpPr>
        <p:spPr>
          <a:xfrm>
            <a:off x="457200" y="274638"/>
            <a:ext cx="8229600" cy="796908"/>
          </a:xfrm>
          <a:solidFill>
            <a:schemeClr val="bg1">
              <a:lumMod val="50000"/>
            </a:schemeClr>
          </a:solidFill>
        </p:spPr>
        <p:txBody>
          <a:bodyPr>
            <a:normAutofit fontScale="90000"/>
          </a:bodyPr>
          <a:lstStyle/>
          <a:p>
            <a:pPr algn="l"/>
            <a:r>
              <a:rPr lang="fr-FR" sz="2700" dirty="0" smtClean="0">
                <a:solidFill>
                  <a:schemeClr val="bg1"/>
                </a:solidFill>
                <a:latin typeface="Cambria" pitchFamily="18" charset="0"/>
                <a:cs typeface="Aharoni" pitchFamily="2" charset="-79"/>
              </a:rPr>
              <a:t>Domaine d’activité</a:t>
            </a:r>
            <a:r>
              <a:rPr lang="fr-FR" sz="2800" dirty="0" smtClean="0">
                <a:solidFill>
                  <a:schemeClr val="bg1"/>
                </a:solidFill>
                <a:latin typeface="Cambria" pitchFamily="18" charset="0"/>
                <a:cs typeface="Aharoni" pitchFamily="2" charset="-79"/>
              </a:rPr>
              <a:t/>
            </a:r>
            <a:br>
              <a:rPr lang="fr-FR" sz="2800" dirty="0" smtClean="0">
                <a:solidFill>
                  <a:schemeClr val="bg1"/>
                </a:solidFill>
                <a:latin typeface="Cambria" pitchFamily="18" charset="0"/>
                <a:cs typeface="Aharoni" pitchFamily="2" charset="-79"/>
              </a:rPr>
            </a:br>
            <a:r>
              <a:rPr lang="fr-FR" sz="2200" dirty="0" smtClean="0">
                <a:solidFill>
                  <a:schemeClr val="bg1"/>
                </a:solidFill>
                <a:latin typeface="Cambria" pitchFamily="18" charset="0"/>
                <a:cs typeface="Aharoni" pitchFamily="2" charset="-79"/>
              </a:rPr>
              <a:t>II. Construction</a:t>
            </a:r>
            <a:endParaRPr lang="fr-FR" sz="2200" dirty="0">
              <a:solidFill>
                <a:schemeClr val="bg1"/>
              </a:solidFill>
              <a:latin typeface="Cambria" pitchFamily="18" charset="0"/>
              <a:cs typeface="Aharoni" pitchFamily="2" charset="-79"/>
            </a:endParaRPr>
          </a:p>
        </p:txBody>
      </p:sp>
      <p:sp>
        <p:nvSpPr>
          <p:cNvPr id="5" name="Espace réservé du numéro de diapositive 4"/>
          <p:cNvSpPr>
            <a:spLocks noGrp="1"/>
          </p:cNvSpPr>
          <p:nvPr>
            <p:ph type="sldNum" sz="quarter" idx="12"/>
          </p:nvPr>
        </p:nvSpPr>
        <p:spPr/>
        <p:txBody>
          <a:bodyPr/>
          <a:lstStyle/>
          <a:p>
            <a:fld id="{9089CF9C-3047-4A6C-A484-769F8877CAF7}" type="slidenum">
              <a:rPr lang="fr-FR" smtClean="0"/>
              <a:pPr/>
              <a:t>6</a:t>
            </a:fld>
            <a:endParaRPr lang="fr-FR" dirty="0"/>
          </a:p>
        </p:txBody>
      </p:sp>
      <p:sp>
        <p:nvSpPr>
          <p:cNvPr id="9" name="ZoneTexte 8"/>
          <p:cNvSpPr txBox="1"/>
          <p:nvPr/>
        </p:nvSpPr>
        <p:spPr>
          <a:xfrm>
            <a:off x="428596" y="4143380"/>
            <a:ext cx="8143932" cy="769441"/>
          </a:xfrm>
          <a:prstGeom prst="rect">
            <a:avLst/>
          </a:prstGeom>
          <a:solidFill>
            <a:schemeClr val="bg1">
              <a:lumMod val="50000"/>
            </a:schemeClr>
          </a:solidFill>
          <a:ln>
            <a:noFill/>
          </a:ln>
        </p:spPr>
        <p:txBody>
          <a:bodyPr wrap="square" rtlCol="0">
            <a:spAutoFit/>
          </a:bodyPr>
          <a:lstStyle/>
          <a:p>
            <a:r>
              <a:rPr lang="fr-FR" sz="2400" dirty="0" smtClean="0">
                <a:solidFill>
                  <a:schemeClr val="bg1"/>
                </a:solidFill>
                <a:latin typeface="Cambria" pitchFamily="18" charset="0"/>
                <a:cs typeface="Aharoni" pitchFamily="2" charset="-79"/>
              </a:rPr>
              <a:t>Domaine d’activité</a:t>
            </a:r>
            <a:br>
              <a:rPr lang="fr-FR" sz="2400" dirty="0" smtClean="0">
                <a:solidFill>
                  <a:schemeClr val="bg1"/>
                </a:solidFill>
                <a:latin typeface="Cambria" pitchFamily="18" charset="0"/>
                <a:cs typeface="Aharoni" pitchFamily="2" charset="-79"/>
              </a:rPr>
            </a:br>
            <a:r>
              <a:rPr lang="fr-FR" sz="2000" dirty="0" smtClean="0">
                <a:solidFill>
                  <a:schemeClr val="bg1"/>
                </a:solidFill>
                <a:latin typeface="Cambria" pitchFamily="18" charset="0"/>
                <a:cs typeface="Aharoni" pitchFamily="2" charset="-79"/>
              </a:rPr>
              <a:t>III. Vente de matériels</a:t>
            </a:r>
            <a:endParaRPr lang="fr-FR" sz="2400" dirty="0">
              <a:latin typeface="Cambria" pitchFamily="18" charset="0"/>
            </a:endParaRPr>
          </a:p>
        </p:txBody>
      </p:sp>
      <p:sp>
        <p:nvSpPr>
          <p:cNvPr id="10" name="ZoneTexte 9"/>
          <p:cNvSpPr txBox="1"/>
          <p:nvPr/>
        </p:nvSpPr>
        <p:spPr>
          <a:xfrm>
            <a:off x="500034" y="5214950"/>
            <a:ext cx="8001056" cy="830997"/>
          </a:xfrm>
          <a:prstGeom prst="rect">
            <a:avLst/>
          </a:prstGeom>
          <a:noFill/>
          <a:ln>
            <a:noFill/>
          </a:ln>
        </p:spPr>
        <p:txBody>
          <a:bodyPr wrap="square" rtlCol="0">
            <a:spAutoFit/>
          </a:bodyPr>
          <a:lstStyle/>
          <a:p>
            <a:pPr>
              <a:buFont typeface="Wingdings" pitchFamily="2" charset="2"/>
              <a:buChar char="§"/>
            </a:pPr>
            <a:r>
              <a:rPr lang="fr-FR" sz="2000" b="1" dirty="0" smtClean="0">
                <a:solidFill>
                  <a:srgbClr val="002060"/>
                </a:solidFill>
                <a:latin typeface="Cambria" pitchFamily="18" charset="0"/>
              </a:rPr>
              <a:t>Vente de matériels</a:t>
            </a:r>
          </a:p>
          <a:p>
            <a:r>
              <a:rPr lang="fr-FR" sz="1400" dirty="0" smtClean="0">
                <a:latin typeface="Cambria" pitchFamily="18" charset="0"/>
              </a:rPr>
              <a:t>Dans notre espace vente, nous garantissons à notre clientèle un matériel (électrique, plomberie, et de climatisation) de qualité, économique et répondant aux normes actuels. </a:t>
            </a:r>
            <a:endParaRPr lang="fr-FR" sz="1400" dirty="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3071810"/>
            <a:ext cx="1495425" cy="647700"/>
          </a:xfrm>
          <a:prstGeom prst="rect">
            <a:avLst/>
          </a:prstGeom>
          <a:noFill/>
          <a:ln w="9525">
            <a:noFill/>
            <a:miter lim="800000"/>
            <a:headEnd/>
            <a:tailEnd/>
          </a:ln>
          <a:effectLst/>
        </p:spPr>
      </p:pic>
      <p:pic>
        <p:nvPicPr>
          <p:cNvPr id="1027" name="Picture 3" descr="C:\Users\BEL ESPACE\Documents\logo\1001054_399576656827728_1977053318_n.png"/>
          <p:cNvPicPr>
            <a:picLocks noChangeAspect="1" noChangeArrowheads="1"/>
          </p:cNvPicPr>
          <p:nvPr/>
        </p:nvPicPr>
        <p:blipFill>
          <a:blip r:embed="rId3"/>
          <a:srcRect l="16250" t="12500" r="8750" b="8750"/>
          <a:stretch>
            <a:fillRect/>
          </a:stretch>
        </p:blipFill>
        <p:spPr bwMode="auto">
          <a:xfrm>
            <a:off x="5143504" y="1000108"/>
            <a:ext cx="1000132" cy="1050138"/>
          </a:xfrm>
          <a:prstGeom prst="rect">
            <a:avLst/>
          </a:prstGeom>
          <a:noFill/>
        </p:spPr>
      </p:pic>
      <p:pic>
        <p:nvPicPr>
          <p:cNvPr id="1028" name="Picture 4" descr="C:\Users\BEL ESPACE\Documents\logo\images.png"/>
          <p:cNvPicPr>
            <a:picLocks noChangeAspect="1" noChangeArrowheads="1"/>
          </p:cNvPicPr>
          <p:nvPr/>
        </p:nvPicPr>
        <p:blipFill>
          <a:blip r:embed="rId4"/>
          <a:srcRect t="18634" b="16148"/>
          <a:stretch>
            <a:fillRect/>
          </a:stretch>
        </p:blipFill>
        <p:spPr bwMode="auto">
          <a:xfrm>
            <a:off x="1071538" y="3929066"/>
            <a:ext cx="1785950" cy="774901"/>
          </a:xfrm>
          <a:prstGeom prst="rect">
            <a:avLst/>
          </a:prstGeom>
          <a:noFill/>
        </p:spPr>
      </p:pic>
      <p:pic>
        <p:nvPicPr>
          <p:cNvPr id="1029" name="Picture 5"/>
          <p:cNvPicPr>
            <a:picLocks noChangeAspect="1" noChangeArrowheads="1"/>
          </p:cNvPicPr>
          <p:nvPr/>
        </p:nvPicPr>
        <p:blipFill>
          <a:blip r:embed="rId5"/>
          <a:srcRect l="7500" t="20039" r="7499" b="28434"/>
          <a:stretch>
            <a:fillRect/>
          </a:stretch>
        </p:blipFill>
        <p:spPr bwMode="auto">
          <a:xfrm>
            <a:off x="1142976" y="1928802"/>
            <a:ext cx="2000264" cy="1058963"/>
          </a:xfrm>
          <a:prstGeom prst="rect">
            <a:avLst/>
          </a:prstGeom>
          <a:noFill/>
          <a:ln w="9525">
            <a:noFill/>
            <a:miter lim="800000"/>
            <a:headEnd/>
            <a:tailEnd/>
          </a:ln>
          <a:effectLst/>
        </p:spPr>
      </p:pic>
      <p:pic>
        <p:nvPicPr>
          <p:cNvPr id="1032" name="Picture 8" descr="C:\Users\BEL ESPACE\Documents\logo\logo.png"/>
          <p:cNvPicPr>
            <a:picLocks noChangeAspect="1" noChangeArrowheads="1"/>
          </p:cNvPicPr>
          <p:nvPr/>
        </p:nvPicPr>
        <p:blipFill>
          <a:blip r:embed="rId6"/>
          <a:srcRect/>
          <a:stretch>
            <a:fillRect/>
          </a:stretch>
        </p:blipFill>
        <p:spPr bwMode="auto">
          <a:xfrm>
            <a:off x="2071670" y="1071546"/>
            <a:ext cx="2928958" cy="805962"/>
          </a:xfrm>
          <a:prstGeom prst="rect">
            <a:avLst/>
          </a:prstGeom>
          <a:noFill/>
        </p:spPr>
      </p:pic>
      <p:pic>
        <p:nvPicPr>
          <p:cNvPr id="1033" name="Picture 9"/>
          <p:cNvPicPr>
            <a:picLocks noChangeAspect="1" noChangeArrowheads="1"/>
          </p:cNvPicPr>
          <p:nvPr/>
        </p:nvPicPr>
        <p:blipFill>
          <a:blip r:embed="rId7" cstate="print"/>
          <a:srcRect/>
          <a:stretch>
            <a:fillRect/>
          </a:stretch>
        </p:blipFill>
        <p:spPr bwMode="auto">
          <a:xfrm>
            <a:off x="2143108" y="4786322"/>
            <a:ext cx="2286016" cy="99681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l="47917" t="3348" b="2901"/>
          <a:stretch>
            <a:fillRect/>
          </a:stretch>
        </p:blipFill>
        <p:spPr bwMode="auto">
          <a:xfrm>
            <a:off x="4643438" y="4714884"/>
            <a:ext cx="1071570" cy="1200174"/>
          </a:xfrm>
          <a:prstGeom prst="rect">
            <a:avLst/>
          </a:prstGeom>
          <a:noFill/>
          <a:ln w="9525">
            <a:noFill/>
            <a:miter lim="800000"/>
            <a:headEnd/>
            <a:tailEnd/>
          </a:ln>
          <a:effectLst/>
        </p:spPr>
      </p:pic>
      <p:sp>
        <p:nvSpPr>
          <p:cNvPr id="14" name="Titre 1"/>
          <p:cNvSpPr>
            <a:spLocks noGrp="1"/>
          </p:cNvSpPr>
          <p:nvPr>
            <p:ph type="title"/>
          </p:nvPr>
        </p:nvSpPr>
        <p:spPr>
          <a:xfrm>
            <a:off x="457200" y="274638"/>
            <a:ext cx="8229600" cy="582594"/>
          </a:xfrm>
          <a:solidFill>
            <a:schemeClr val="bg1">
              <a:lumMod val="50000"/>
            </a:schemeClr>
          </a:solidFill>
        </p:spPr>
        <p:txBody>
          <a:bodyPr>
            <a:normAutofit/>
          </a:bodyPr>
          <a:lstStyle/>
          <a:p>
            <a:pPr algn="l"/>
            <a:r>
              <a:rPr lang="fr-FR" sz="2800" dirty="0" smtClean="0">
                <a:solidFill>
                  <a:schemeClr val="bg1"/>
                </a:solidFill>
                <a:latin typeface="+mn-lt"/>
                <a:cs typeface="Aharoni" pitchFamily="2" charset="-79"/>
              </a:rPr>
              <a:t> </a:t>
            </a:r>
            <a:r>
              <a:rPr lang="fr-FR" sz="2800" dirty="0" smtClean="0">
                <a:solidFill>
                  <a:schemeClr val="bg1"/>
                </a:solidFill>
                <a:latin typeface="Cambria" pitchFamily="18" charset="0"/>
                <a:cs typeface="Aharoni" pitchFamily="2" charset="-79"/>
              </a:rPr>
              <a:t>Nos références</a:t>
            </a:r>
            <a:endParaRPr lang="fr-FR" sz="2800" dirty="0">
              <a:solidFill>
                <a:schemeClr val="bg1"/>
              </a:solidFill>
              <a:latin typeface="Cambria" pitchFamily="18" charset="0"/>
              <a:cs typeface="Aharoni" pitchFamily="2" charset="-79"/>
            </a:endParaRPr>
          </a:p>
        </p:txBody>
      </p:sp>
      <p:sp>
        <p:nvSpPr>
          <p:cNvPr id="15" name="ZoneTexte 14"/>
          <p:cNvSpPr txBox="1"/>
          <p:nvPr/>
        </p:nvSpPr>
        <p:spPr>
          <a:xfrm>
            <a:off x="4000496" y="3071810"/>
            <a:ext cx="4143404" cy="646331"/>
          </a:xfrm>
          <a:prstGeom prst="rect">
            <a:avLst/>
          </a:prstGeom>
          <a:noFill/>
        </p:spPr>
        <p:txBody>
          <a:bodyPr wrap="square" rtlCol="0">
            <a:spAutoFit/>
          </a:bodyPr>
          <a:lstStyle/>
          <a:p>
            <a:pPr algn="ctr"/>
            <a:r>
              <a:rPr lang="fr-FR" dirty="0" smtClean="0">
                <a:latin typeface="Cambria" pitchFamily="18" charset="0"/>
              </a:rPr>
              <a:t>Eux et bien d’autres nous font confiance</a:t>
            </a:r>
          </a:p>
          <a:p>
            <a:pPr algn="ctr"/>
            <a:r>
              <a:rPr lang="fr-FR" b="1" dirty="0" smtClean="0">
                <a:latin typeface="Cambria" pitchFamily="18" charset="0"/>
              </a:rPr>
              <a:t>Faites comme eux</a:t>
            </a:r>
            <a:r>
              <a:rPr lang="fr-FR" dirty="0" smtClean="0"/>
              <a:t>.</a:t>
            </a:r>
            <a:endParaRPr lang="fr-FR" dirty="0"/>
          </a:p>
        </p:txBody>
      </p:sp>
      <p:sp>
        <p:nvSpPr>
          <p:cNvPr id="11" name="Espace réservé du numéro de diapositive 10"/>
          <p:cNvSpPr>
            <a:spLocks noGrp="1"/>
          </p:cNvSpPr>
          <p:nvPr>
            <p:ph type="sldNum" sz="quarter" idx="12"/>
          </p:nvPr>
        </p:nvSpPr>
        <p:spPr/>
        <p:txBody>
          <a:bodyPr/>
          <a:lstStyle/>
          <a:p>
            <a:fld id="{9089CF9C-3047-4A6C-A484-769F8877CAF7}" type="slidenum">
              <a:rPr lang="fr-FR" smtClean="0"/>
              <a:pPr/>
              <a:t>7</a:t>
            </a:fld>
            <a:endParaRPr lang="fr-FR" dirty="0"/>
          </a:p>
        </p:txBody>
      </p:sp>
      <p:pic>
        <p:nvPicPr>
          <p:cNvPr id="3" name="Picture 3" descr="C:\Users\Joel GWET\Downloads\téléchargement.png"/>
          <p:cNvPicPr>
            <a:picLocks noChangeAspect="1" noChangeArrowheads="1"/>
          </p:cNvPicPr>
          <p:nvPr/>
        </p:nvPicPr>
        <p:blipFill>
          <a:blip r:embed="rId9"/>
          <a:srcRect/>
          <a:stretch>
            <a:fillRect/>
          </a:stretch>
        </p:blipFill>
        <p:spPr bwMode="auto">
          <a:xfrm>
            <a:off x="5857884" y="4857760"/>
            <a:ext cx="1857387" cy="867205"/>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457</Words>
  <Application>Microsoft Office PowerPoint</Application>
  <PresentationFormat>Affichage à l'écran (4:3)</PresentationFormat>
  <Paragraphs>70</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Diapositive 1</vt:lpstr>
      <vt:lpstr>Présentation</vt:lpstr>
      <vt:lpstr>Domaine d’activité I. Maintenance et installation: électricité – Plomberie - Climatisation</vt:lpstr>
      <vt:lpstr>Domaine d’activité I. Maintenance et installation : Electricité – Plomberie - Climatisation</vt:lpstr>
      <vt:lpstr>Diapositive 5</vt:lpstr>
      <vt:lpstr>Domaine d’activité II. Construction</vt:lpstr>
      <vt:lpstr> Nos 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Joel GWET</dc:creator>
  <cp:lastModifiedBy>CE Sarl</cp:lastModifiedBy>
  <cp:revision>218</cp:revision>
  <dcterms:created xsi:type="dcterms:W3CDTF">2015-09-01T18:03:47Z</dcterms:created>
  <dcterms:modified xsi:type="dcterms:W3CDTF">2018-03-14T08:48:36Z</dcterms:modified>
</cp:coreProperties>
</file>